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257" r:id="rId4"/>
    <p:sldId id="258" r:id="rId5"/>
    <p:sldId id="263" r:id="rId6"/>
    <p:sldId id="307" r:id="rId7"/>
    <p:sldId id="308" r:id="rId8"/>
    <p:sldId id="306" r:id="rId9"/>
    <p:sldId id="321" r:id="rId10"/>
    <p:sldId id="313" r:id="rId11"/>
    <p:sldId id="314" r:id="rId12"/>
    <p:sldId id="315" r:id="rId13"/>
    <p:sldId id="309" r:id="rId14"/>
    <p:sldId id="310" r:id="rId15"/>
    <p:sldId id="311" r:id="rId16"/>
    <p:sldId id="320" r:id="rId17"/>
    <p:sldId id="322" r:id="rId18"/>
    <p:sldId id="312" r:id="rId19"/>
    <p:sldId id="323" r:id="rId20"/>
    <p:sldId id="324" r:id="rId21"/>
    <p:sldId id="325" r:id="rId22"/>
    <p:sldId id="328" r:id="rId23"/>
    <p:sldId id="326" r:id="rId24"/>
    <p:sldId id="327" r:id="rId25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7F00"/>
    <a:srgbClr val="6FB9D7"/>
    <a:srgbClr val="808080"/>
    <a:srgbClr val="969696"/>
    <a:srgbClr val="333333"/>
    <a:srgbClr val="EC2C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99" d="100"/>
          <a:sy n="99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8C89798-19DA-4D39-889D-AE0633F8997F}" type="datetimeFigureOut">
              <a:rPr lang="zh-TW" altLang="en-US" smtClean="0"/>
              <a:pPr/>
              <a:t>2011/5/20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57ED25F-4318-470A-A10A-C8CFEBBF9F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247" y="0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2" y="3372167"/>
            <a:ext cx="8187690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3103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247" y="6743103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EC88DC4-C74A-4FA6-9501-113397D343B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0" y="1134"/>
              </a:cxn>
              <a:cxn ang="0">
                <a:pos x="1406" y="0"/>
              </a:cxn>
              <a:cxn ang="0">
                <a:pos x="1406" y="91"/>
              </a:cxn>
              <a:cxn ang="0">
                <a:pos x="0" y="1678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"/>
              </a:cxn>
              <a:cxn ang="0">
                <a:pos x="1124" y="1373"/>
              </a:cxn>
              <a:cxn ang="0">
                <a:pos x="1124" y="2036"/>
              </a:cxn>
              <a:cxn ang="0">
                <a:pos x="889" y="4343"/>
              </a:cxn>
              <a:cxn ang="0">
                <a:pos x="526" y="4343"/>
              </a:cxn>
              <a:cxn ang="0">
                <a:pos x="1079" y="2031"/>
              </a:cxn>
              <a:cxn ang="0">
                <a:pos x="1079" y="1383"/>
              </a:cxn>
              <a:cxn ang="0">
                <a:pos x="0" y="0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507" y="1379"/>
              </a:cxn>
              <a:cxn ang="0">
                <a:pos x="1507" y="2036"/>
              </a:cxn>
              <a:cxn ang="0">
                <a:pos x="727" y="4334"/>
              </a:cxn>
              <a:cxn ang="0">
                <a:pos x="2" y="4334"/>
              </a:cxn>
              <a:cxn ang="0">
                <a:pos x="2" y="4162"/>
              </a:cxn>
              <a:cxn ang="0">
                <a:pos x="1441" y="1936"/>
              </a:cxn>
              <a:cxn ang="0">
                <a:pos x="1441" y="1447"/>
              </a:cxn>
              <a:cxn ang="0">
                <a:pos x="8" y="434"/>
              </a:cxn>
              <a:cxn ang="0">
                <a:pos x="0" y="6"/>
              </a:cxn>
              <a:cxn ang="0">
                <a:pos x="181" y="0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/>
            <a:ahLst/>
            <a:cxnLst>
              <a:cxn ang="0">
                <a:pos x="1904" y="0"/>
              </a:cxn>
              <a:cxn ang="0">
                <a:pos x="1178" y="0"/>
              </a:cxn>
              <a:cxn ang="0">
                <a:pos x="0" y="1342"/>
              </a:cxn>
              <a:cxn ang="0">
                <a:pos x="0" y="1950"/>
              </a:cxn>
              <a:cxn ang="0">
                <a:pos x="498" y="4354"/>
              </a:cxn>
              <a:cxn ang="0">
                <a:pos x="1088" y="4354"/>
              </a:cxn>
              <a:cxn ang="0">
                <a:pos x="44" y="1985"/>
              </a:cxn>
              <a:cxn ang="0">
                <a:pos x="44" y="1361"/>
              </a:cxn>
              <a:cxn ang="0">
                <a:pos x="1904" y="0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/>
            <a:ahLst/>
            <a:cxnLst>
              <a:cxn ang="0">
                <a:pos x="1708" y="1"/>
              </a:cxn>
              <a:cxn ang="0">
                <a:pos x="1379" y="0"/>
              </a:cxn>
              <a:cxn ang="0">
                <a:pos x="0" y="1189"/>
              </a:cxn>
              <a:cxn ang="0">
                <a:pos x="1708" y="1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/>
            <a:ahLst/>
            <a:cxnLst>
              <a:cxn ang="0">
                <a:pos x="3665" y="0"/>
              </a:cxn>
              <a:cxn ang="0">
                <a:pos x="2122" y="0"/>
              </a:cxn>
              <a:cxn ang="0">
                <a:pos x="0" y="1339"/>
              </a:cxn>
              <a:cxn ang="0">
                <a:pos x="0" y="1950"/>
              </a:cxn>
              <a:cxn ang="0">
                <a:pos x="1215" y="4354"/>
              </a:cxn>
              <a:cxn ang="0">
                <a:pos x="1941" y="4354"/>
              </a:cxn>
              <a:cxn ang="0">
                <a:pos x="72" y="1877"/>
              </a:cxn>
              <a:cxn ang="0">
                <a:pos x="72" y="1361"/>
              </a:cxn>
              <a:cxn ang="0">
                <a:pos x="3846" y="0"/>
              </a:cxn>
              <a:cxn ang="0">
                <a:pos x="2122" y="0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5" y="1197"/>
              </a:cxn>
              <a:cxn ang="0">
                <a:pos x="1415" y="1862"/>
              </a:cxn>
              <a:cxn ang="0">
                <a:pos x="0" y="3770"/>
              </a:cxn>
              <a:cxn ang="0">
                <a:pos x="0" y="3272"/>
              </a:cxn>
              <a:cxn ang="0">
                <a:pos x="1376" y="1801"/>
              </a:cxn>
              <a:cxn ang="0">
                <a:pos x="1376" y="1272"/>
              </a:cxn>
              <a:cxn ang="0">
                <a:pos x="6" y="962"/>
              </a:cxn>
              <a:cxn ang="0">
                <a:pos x="0" y="0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/>
            <a:ahLst/>
            <a:cxnLst>
              <a:cxn ang="0">
                <a:pos x="4115" y="0"/>
              </a:cxn>
              <a:cxn ang="0">
                <a:pos x="4120" y="500"/>
              </a:cxn>
              <a:cxn ang="0">
                <a:pos x="61" y="1059"/>
              </a:cxn>
              <a:cxn ang="0">
                <a:pos x="61" y="1466"/>
              </a:cxn>
              <a:cxn ang="0">
                <a:pos x="2419" y="3915"/>
              </a:cxn>
              <a:cxn ang="0">
                <a:pos x="1830" y="3915"/>
              </a:cxn>
              <a:cxn ang="0">
                <a:pos x="0" y="1449"/>
              </a:cxn>
              <a:cxn ang="0">
                <a:pos x="0" y="967"/>
              </a:cxn>
              <a:cxn ang="0">
                <a:pos x="4115" y="0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/>
            <a:ahLst/>
            <a:cxnLst>
              <a:cxn ang="0">
                <a:pos x="4131" y="0"/>
              </a:cxn>
              <a:cxn ang="0">
                <a:pos x="4126" y="494"/>
              </a:cxn>
              <a:cxn ang="0">
                <a:pos x="55" y="1404"/>
              </a:cxn>
              <a:cxn ang="0">
                <a:pos x="55" y="1853"/>
              </a:cxn>
              <a:cxn ang="0">
                <a:pos x="3156" y="4348"/>
              </a:cxn>
              <a:cxn ang="0">
                <a:pos x="2067" y="4348"/>
              </a:cxn>
              <a:cxn ang="0">
                <a:pos x="0" y="1882"/>
              </a:cxn>
              <a:cxn ang="0">
                <a:pos x="0" y="1355"/>
              </a:cxn>
              <a:cxn ang="0">
                <a:pos x="3615" y="0"/>
              </a:cxn>
              <a:cxn ang="0">
                <a:pos x="4131" y="0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2858" y="0"/>
              </a:cxn>
              <a:cxn ang="0">
                <a:pos x="3629" y="0"/>
              </a:cxn>
              <a:cxn ang="0">
                <a:pos x="0" y="1315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2" y="2495"/>
              </a:cxn>
              <a:cxn ang="0">
                <a:pos x="1814" y="2495"/>
              </a:cxn>
              <a:cxn ang="0">
                <a:pos x="0" y="0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/>
            <a:ahLst/>
            <a:cxnLst>
              <a:cxn ang="0">
                <a:pos x="1425" y="1206"/>
              </a:cxn>
              <a:cxn ang="0">
                <a:pos x="0" y="0"/>
              </a:cxn>
              <a:cxn ang="0">
                <a:pos x="0" y="186"/>
              </a:cxn>
              <a:cxn ang="0">
                <a:pos x="1425" y="1206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/>
            <a:ahLst/>
            <a:cxnLst>
              <a:cxn ang="0">
                <a:pos x="0" y="2248"/>
              </a:cxn>
              <a:cxn ang="0">
                <a:pos x="1466" y="0"/>
              </a:cxn>
              <a:cxn ang="0">
                <a:pos x="194" y="2370"/>
              </a:cxn>
              <a:cxn ang="0">
                <a:pos x="4" y="2364"/>
              </a:cxn>
              <a:cxn ang="0">
                <a:pos x="0" y="2248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43"/>
              </a:cxn>
              <a:cxn ang="0">
                <a:pos x="1410" y="564"/>
              </a:cxn>
              <a:cxn ang="0">
                <a:pos x="1410" y="1049"/>
              </a:cxn>
              <a:cxn ang="0">
                <a:pos x="0" y="2852"/>
              </a:cxn>
              <a:cxn ang="0">
                <a:pos x="0" y="3317"/>
              </a:cxn>
              <a:cxn ang="0">
                <a:pos x="1460" y="1062"/>
              </a:cxn>
              <a:cxn ang="0">
                <a:pos x="1460" y="505"/>
              </a:cxn>
              <a:cxn ang="0">
                <a:pos x="6" y="0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222657-D2FF-4EA1-B78B-8167ED586D6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28E99-CE4C-40B3-A8D8-92DF8715BEF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2D48F-66B2-4FE4-AF11-2DDE5B8FC98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5431728E-6325-434F-BE08-4EA2A7F091F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0D571-693F-4B2A-A1DC-D3ECA0E2BFC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ADB36-BFD7-47E9-89D8-779E0249B45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7F7CD-F756-4273-962E-FBCFDE19370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0622D-1BBB-4181-B746-E4C6D9A5B64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1A1A7-6BCE-459A-A611-09A02387E09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C5996-B64C-439B-A4C6-865B8EBE585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C6220-980E-4217-9FDC-CE56F6FC106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831FB-F8D1-4393-9C94-B6D3B5B5D44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528" y="444"/>
              </a:cxn>
              <a:cxn ang="0">
                <a:pos x="696" y="960"/>
              </a:cxn>
              <a:cxn ang="0">
                <a:pos x="426" y="4314"/>
              </a:cxn>
              <a:cxn ang="0">
                <a:pos x="108" y="4314"/>
              </a:cxn>
              <a:cxn ang="0">
                <a:pos x="648" y="960"/>
              </a:cxn>
              <a:cxn ang="0">
                <a:pos x="456" y="432"/>
              </a:cxn>
              <a:cxn ang="0">
                <a:pos x="0" y="0"/>
              </a:cxn>
              <a:cxn ang="0">
                <a:pos x="312" y="0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0"/>
              </a:cxn>
              <a:cxn ang="0">
                <a:pos x="4590" y="450"/>
              </a:cxn>
              <a:cxn ang="0">
                <a:pos x="4752" y="972"/>
              </a:cxn>
              <a:cxn ang="0">
                <a:pos x="3600" y="4320"/>
              </a:cxn>
              <a:cxn ang="0">
                <a:pos x="3312" y="4320"/>
              </a:cxn>
              <a:cxn ang="0">
                <a:pos x="4712" y="994"/>
              </a:cxn>
              <a:cxn ang="0">
                <a:pos x="4518" y="524"/>
              </a:cxn>
              <a:cxn ang="0">
                <a:pos x="0" y="0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/>
            <a:ahLst/>
            <a:cxnLst>
              <a:cxn ang="0">
                <a:pos x="384" y="3276"/>
              </a:cxn>
              <a:cxn ang="0">
                <a:pos x="1884" y="0"/>
              </a:cxn>
              <a:cxn ang="0">
                <a:pos x="0" y="3276"/>
              </a:cxn>
              <a:cxn ang="0">
                <a:pos x="384" y="3276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2" y="475"/>
              </a:cxn>
              <a:cxn ang="0">
                <a:pos x="3210" y="936"/>
              </a:cxn>
              <a:cxn ang="0">
                <a:pos x="1728" y="4320"/>
              </a:cxn>
              <a:cxn ang="0">
                <a:pos x="1872" y="4320"/>
              </a:cxn>
              <a:cxn ang="0">
                <a:pos x="3258" y="912"/>
              </a:cxn>
              <a:cxn ang="0">
                <a:pos x="3120" y="432"/>
              </a:cxn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354" y="690"/>
              </a:cxn>
              <a:cxn ang="0">
                <a:pos x="480" y="720"/>
              </a:cxn>
              <a:cxn ang="0">
                <a:pos x="480" y="576"/>
              </a:cxn>
              <a:cxn ang="0">
                <a:pos x="48" y="96"/>
              </a:cxn>
              <a:cxn ang="0">
                <a:pos x="89" y="0"/>
              </a:cxn>
              <a:cxn ang="0">
                <a:pos x="48" y="0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0"/>
              </a:cxn>
              <a:cxn ang="0">
                <a:pos x="336" y="240"/>
              </a:cxn>
              <a:cxn ang="0">
                <a:pos x="336" y="336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0"/>
                </a:cxn>
                <a:cxn ang="0">
                  <a:pos x="1854" y="402"/>
                </a:cxn>
                <a:cxn ang="0">
                  <a:pos x="2058" y="972"/>
                </a:cxn>
                <a:cxn ang="0">
                  <a:pos x="1296" y="4320"/>
                </a:cxn>
                <a:cxn ang="0">
                  <a:pos x="720" y="4320"/>
                </a:cxn>
                <a:cxn ang="0">
                  <a:pos x="1920" y="912"/>
                </a:cxn>
                <a:cxn ang="0">
                  <a:pos x="1776" y="432"/>
                </a:cxn>
                <a:cxn ang="0">
                  <a:pos x="0" y="0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1152" y="0"/>
                </a:cxn>
                <a:cxn ang="0">
                  <a:pos x="96" y="3264"/>
                </a:cxn>
                <a:cxn ang="0">
                  <a:pos x="0" y="3264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E9F9CD97-05CC-4347-BCBC-59995820FFF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0" y="2852936"/>
            <a:ext cx="7772400" cy="180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I.E.S.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學生工作坊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如何製作專研報告？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問卷組成部分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96963" y="2935213"/>
            <a:ext cx="1041400" cy="1052513"/>
            <a:chOff x="691" y="2077"/>
            <a:chExt cx="656" cy="663"/>
          </a:xfrm>
        </p:grpSpPr>
        <p:pic>
          <p:nvPicPr>
            <p:cNvPr id="80900" name="Picture 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</p:spPr>
        </p:pic>
        <p:sp>
          <p:nvSpPr>
            <p:cNvPr id="80901" name="Oval 5"/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37" y="2609"/>
              <a:ext cx="575" cy="110"/>
              <a:chOff x="3704" y="1872"/>
              <a:chExt cx="827" cy="15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04" name="AutoShape 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05" name="AutoShape 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06" name="AutoShape 1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07" name="AutoShape 1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09" name="AutoShape 1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0" name="AutoShape 1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1" name="AutoShape 1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2" name="AutoShape 1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060700" y="2927276"/>
            <a:ext cx="1041400" cy="1052512"/>
            <a:chOff x="1928" y="2072"/>
            <a:chExt cx="656" cy="663"/>
          </a:xfrm>
        </p:grpSpPr>
        <p:pic>
          <p:nvPicPr>
            <p:cNvPr id="80914" name="Picture 18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80915" name="Oval 19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974" y="2604"/>
              <a:ext cx="575" cy="110"/>
              <a:chOff x="3704" y="1872"/>
              <a:chExt cx="827" cy="156"/>
            </a:xfrm>
          </p:grpSpPr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18" name="AutoShape 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9" name="AutoShape 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0" name="AutoShape 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1" name="AutoShape 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23" name="AutoShape 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4" name="AutoShape 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5" name="AutoShape 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6" name="AutoShape 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999038" y="2938388"/>
            <a:ext cx="1041400" cy="1050925"/>
            <a:chOff x="3149" y="2079"/>
            <a:chExt cx="656" cy="662"/>
          </a:xfrm>
        </p:grpSpPr>
        <p:pic>
          <p:nvPicPr>
            <p:cNvPr id="80928" name="Picture 3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80929" name="Oval 33"/>
            <p:cNvSpPr>
              <a:spLocks noChangeArrowheads="1"/>
            </p:cNvSpPr>
            <p:nvPr/>
          </p:nvSpPr>
          <p:spPr bwMode="lt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195" y="2610"/>
              <a:ext cx="575" cy="111"/>
              <a:chOff x="3704" y="1872"/>
              <a:chExt cx="827" cy="156"/>
            </a:xfrm>
          </p:grpSpPr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32" name="AutoShape 3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3" name="AutoShape 3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4" name="AutoShape 3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5" name="AutoShape 3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3" name="Group 40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37" name="AutoShape 4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8" name="AutoShape 4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9" name="AutoShape 4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0" name="AutoShape 4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6961188" y="2930451"/>
            <a:ext cx="1041400" cy="1050925"/>
            <a:chOff x="4385" y="2074"/>
            <a:chExt cx="656" cy="662"/>
          </a:xfrm>
        </p:grpSpPr>
        <p:pic>
          <p:nvPicPr>
            <p:cNvPr id="80942" name="Picture 46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</p:spPr>
        </p:pic>
        <p:sp>
          <p:nvSpPr>
            <p:cNvPr id="80943" name="Oval 47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4431" y="2605"/>
              <a:ext cx="575" cy="111"/>
              <a:chOff x="3704" y="1872"/>
              <a:chExt cx="827" cy="156"/>
            </a:xfrm>
          </p:grpSpPr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46" name="AutoShape 5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7" name="AutoShape 5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8" name="AutoShape 5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9" name="AutoShape 5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7" name="Group 54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51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52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53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54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80958" name="Text Box 62"/>
          <p:cNvSpPr txBox="1">
            <a:spLocks noChangeArrowheads="1"/>
          </p:cNvSpPr>
          <p:nvPr/>
        </p:nvSpPr>
        <p:spPr bwMode="gray">
          <a:xfrm>
            <a:off x="1093788" y="3237061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前言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0971" name="Picture 75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913" y="2946326"/>
            <a:ext cx="825500" cy="377825"/>
          </a:xfrm>
          <a:prstGeom prst="rect">
            <a:avLst/>
          </a:prstGeom>
          <a:noFill/>
        </p:spPr>
      </p:pic>
      <p:pic>
        <p:nvPicPr>
          <p:cNvPr id="80972" name="Picture 76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2936801"/>
            <a:ext cx="825500" cy="377825"/>
          </a:xfrm>
          <a:prstGeom prst="rect">
            <a:avLst/>
          </a:prstGeom>
          <a:noFill/>
        </p:spPr>
      </p:pic>
      <p:pic>
        <p:nvPicPr>
          <p:cNvPr id="80973" name="Picture 77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925" y="2955851"/>
            <a:ext cx="825500" cy="377825"/>
          </a:xfrm>
          <a:prstGeom prst="rect">
            <a:avLst/>
          </a:prstGeom>
          <a:noFill/>
        </p:spPr>
      </p:pic>
      <p:pic>
        <p:nvPicPr>
          <p:cNvPr id="80974" name="Picture 78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075" y="2946326"/>
            <a:ext cx="825500" cy="377825"/>
          </a:xfrm>
          <a:prstGeom prst="rect">
            <a:avLst/>
          </a:prstGeom>
          <a:noFill/>
        </p:spPr>
      </p:pic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0" y="2684388"/>
            <a:ext cx="9144000" cy="1536700"/>
            <a:chOff x="0" y="2015"/>
            <a:chExt cx="5760" cy="968"/>
          </a:xfrm>
        </p:grpSpPr>
        <p:sp>
          <p:nvSpPr>
            <p:cNvPr id="80976" name="Rectangle 80"/>
            <p:cNvSpPr>
              <a:spLocks noChangeArrowheads="1"/>
            </p:cNvSpPr>
            <p:nvPr/>
          </p:nvSpPr>
          <p:spPr bwMode="ltGray">
            <a:xfrm>
              <a:off x="0" y="2475"/>
              <a:ext cx="624" cy="48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77" name="Rectangle 81"/>
            <p:cNvSpPr>
              <a:spLocks noChangeArrowheads="1"/>
            </p:cNvSpPr>
            <p:nvPr/>
          </p:nvSpPr>
          <p:spPr bwMode="ltGray">
            <a:xfrm>
              <a:off x="5088" y="2471"/>
              <a:ext cx="672" cy="48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78" name="Rectangle 82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79" name="Rectangle 83"/>
            <p:cNvSpPr>
              <a:spLocks noChangeArrowheads="1"/>
            </p:cNvSpPr>
            <p:nvPr/>
          </p:nvSpPr>
          <p:spPr bwMode="ltGray">
            <a:xfrm>
              <a:off x="2639" y="2475"/>
              <a:ext cx="457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0" name="Rectangle 84"/>
            <p:cNvSpPr>
              <a:spLocks noChangeArrowheads="1"/>
            </p:cNvSpPr>
            <p:nvPr/>
          </p:nvSpPr>
          <p:spPr bwMode="ltGray">
            <a:xfrm>
              <a:off x="3861" y="2475"/>
              <a:ext cx="476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1" name="AutoShape 85"/>
            <p:cNvSpPr>
              <a:spLocks noChangeArrowheads="1"/>
            </p:cNvSpPr>
            <p:nvPr/>
          </p:nvSpPr>
          <p:spPr bwMode="ltGray">
            <a:xfrm>
              <a:off x="1839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2" name="AutoShape 86"/>
            <p:cNvSpPr>
              <a:spLocks noChangeArrowheads="1"/>
            </p:cNvSpPr>
            <p:nvPr/>
          </p:nvSpPr>
          <p:spPr bwMode="ltGray">
            <a:xfrm>
              <a:off x="4297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3" name="AutoShape 87"/>
            <p:cNvSpPr>
              <a:spLocks noChangeArrowheads="1"/>
            </p:cNvSpPr>
            <p:nvPr/>
          </p:nvSpPr>
          <p:spPr bwMode="ltGray">
            <a:xfrm flipV="1">
              <a:off x="60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4" name="AutoShape 88"/>
            <p:cNvSpPr>
              <a:spLocks noChangeArrowheads="1"/>
            </p:cNvSpPr>
            <p:nvPr/>
          </p:nvSpPr>
          <p:spPr bwMode="ltGray">
            <a:xfrm flipV="1">
              <a:off x="306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89" name="Text Box 62"/>
          <p:cNvSpPr txBox="1">
            <a:spLocks noChangeArrowheads="1"/>
          </p:cNvSpPr>
          <p:nvPr/>
        </p:nvSpPr>
        <p:spPr bwMode="gray">
          <a:xfrm>
            <a:off x="6948264" y="3194670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結語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" name="Text Box 62"/>
          <p:cNvSpPr txBox="1">
            <a:spLocks noChangeArrowheads="1"/>
          </p:cNvSpPr>
          <p:nvPr/>
        </p:nvSpPr>
        <p:spPr bwMode="gray">
          <a:xfrm>
            <a:off x="5004048" y="3194670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問題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" name="Text Box 62"/>
          <p:cNvSpPr txBox="1">
            <a:spLocks noChangeArrowheads="1"/>
          </p:cNvSpPr>
          <p:nvPr/>
        </p:nvSpPr>
        <p:spPr bwMode="gray">
          <a:xfrm>
            <a:off x="3059832" y="3194670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指引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問卷組成部分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96963" y="5383485"/>
            <a:ext cx="1041400" cy="1052513"/>
            <a:chOff x="691" y="2077"/>
            <a:chExt cx="656" cy="663"/>
          </a:xfrm>
          <a:effectLst>
            <a:glow rad="228600">
              <a:srgbClr val="FF0000">
                <a:alpha val="40000"/>
              </a:srgbClr>
            </a:glow>
          </a:effectLst>
        </p:grpSpPr>
        <p:pic>
          <p:nvPicPr>
            <p:cNvPr id="80900" name="Picture 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</p:spPr>
        </p:pic>
        <p:sp>
          <p:nvSpPr>
            <p:cNvPr id="80901" name="Oval 5"/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37" y="2609"/>
              <a:ext cx="575" cy="110"/>
              <a:chOff x="3704" y="1872"/>
              <a:chExt cx="827" cy="15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04" name="AutoShape 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05" name="AutoShape 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06" name="AutoShape 1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07" name="AutoShape 1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09" name="AutoShape 1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0" name="AutoShape 1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1" name="AutoShape 1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2" name="AutoShape 1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060700" y="5375548"/>
            <a:ext cx="1041400" cy="1052512"/>
            <a:chOff x="1928" y="2072"/>
            <a:chExt cx="656" cy="663"/>
          </a:xfrm>
        </p:grpSpPr>
        <p:pic>
          <p:nvPicPr>
            <p:cNvPr id="80914" name="Picture 18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80915" name="Oval 19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974" y="2604"/>
              <a:ext cx="575" cy="110"/>
              <a:chOff x="3704" y="1872"/>
              <a:chExt cx="827" cy="156"/>
            </a:xfrm>
          </p:grpSpPr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18" name="AutoShape 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9" name="AutoShape 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0" name="AutoShape 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1" name="AutoShape 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23" name="AutoShape 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4" name="AutoShape 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5" name="AutoShape 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6" name="AutoShape 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999038" y="5386660"/>
            <a:ext cx="1041400" cy="1050925"/>
            <a:chOff x="3149" y="2079"/>
            <a:chExt cx="656" cy="662"/>
          </a:xfrm>
        </p:grpSpPr>
        <p:pic>
          <p:nvPicPr>
            <p:cNvPr id="80928" name="Picture 3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80929" name="Oval 33"/>
            <p:cNvSpPr>
              <a:spLocks noChangeArrowheads="1"/>
            </p:cNvSpPr>
            <p:nvPr/>
          </p:nvSpPr>
          <p:spPr bwMode="lt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195" y="2610"/>
              <a:ext cx="575" cy="111"/>
              <a:chOff x="3704" y="1872"/>
              <a:chExt cx="827" cy="156"/>
            </a:xfrm>
          </p:grpSpPr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32" name="AutoShape 3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3" name="AutoShape 3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4" name="AutoShape 3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5" name="AutoShape 3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3" name="Group 40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37" name="AutoShape 4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8" name="AutoShape 4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9" name="AutoShape 4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0" name="AutoShape 4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6961188" y="5378723"/>
            <a:ext cx="1041400" cy="1050925"/>
            <a:chOff x="4385" y="2074"/>
            <a:chExt cx="656" cy="662"/>
          </a:xfrm>
        </p:grpSpPr>
        <p:pic>
          <p:nvPicPr>
            <p:cNvPr id="80942" name="Picture 46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</p:spPr>
        </p:pic>
        <p:sp>
          <p:nvSpPr>
            <p:cNvPr id="80943" name="Oval 47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4431" y="2605"/>
              <a:ext cx="575" cy="111"/>
              <a:chOff x="3704" y="1872"/>
              <a:chExt cx="827" cy="156"/>
            </a:xfrm>
          </p:grpSpPr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46" name="AutoShape 5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7" name="AutoShape 5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8" name="AutoShape 5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9" name="AutoShape 5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7" name="Group 54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51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52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53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54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80958" name="Text Box 62"/>
          <p:cNvSpPr txBox="1">
            <a:spLocks noChangeArrowheads="1"/>
          </p:cNvSpPr>
          <p:nvPr/>
        </p:nvSpPr>
        <p:spPr bwMode="gray">
          <a:xfrm>
            <a:off x="1093788" y="5685333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前言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0971" name="Picture 75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913" y="5394598"/>
            <a:ext cx="825500" cy="377825"/>
          </a:xfrm>
          <a:prstGeom prst="rect">
            <a:avLst/>
          </a:prstGeom>
          <a:noFill/>
        </p:spPr>
      </p:pic>
      <p:pic>
        <p:nvPicPr>
          <p:cNvPr id="80972" name="Picture 76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5385073"/>
            <a:ext cx="825500" cy="377825"/>
          </a:xfrm>
          <a:prstGeom prst="rect">
            <a:avLst/>
          </a:prstGeom>
          <a:noFill/>
        </p:spPr>
      </p:pic>
      <p:pic>
        <p:nvPicPr>
          <p:cNvPr id="80973" name="Picture 77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925" y="5404123"/>
            <a:ext cx="825500" cy="377825"/>
          </a:xfrm>
          <a:prstGeom prst="rect">
            <a:avLst/>
          </a:prstGeom>
          <a:noFill/>
        </p:spPr>
      </p:pic>
      <p:pic>
        <p:nvPicPr>
          <p:cNvPr id="80974" name="Picture 78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075" y="5394598"/>
            <a:ext cx="825500" cy="377825"/>
          </a:xfrm>
          <a:prstGeom prst="rect">
            <a:avLst/>
          </a:prstGeom>
          <a:noFill/>
        </p:spPr>
      </p:pic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0" y="5132660"/>
            <a:ext cx="9144000" cy="1536700"/>
            <a:chOff x="0" y="2015"/>
            <a:chExt cx="5760" cy="968"/>
          </a:xfrm>
        </p:grpSpPr>
        <p:sp>
          <p:nvSpPr>
            <p:cNvPr id="80976" name="Rectangle 80"/>
            <p:cNvSpPr>
              <a:spLocks noChangeArrowheads="1"/>
            </p:cNvSpPr>
            <p:nvPr/>
          </p:nvSpPr>
          <p:spPr bwMode="ltGray">
            <a:xfrm>
              <a:off x="0" y="2475"/>
              <a:ext cx="624" cy="48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77" name="Rectangle 81"/>
            <p:cNvSpPr>
              <a:spLocks noChangeArrowheads="1"/>
            </p:cNvSpPr>
            <p:nvPr/>
          </p:nvSpPr>
          <p:spPr bwMode="ltGray">
            <a:xfrm>
              <a:off x="5088" y="2471"/>
              <a:ext cx="672" cy="48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78" name="Rectangle 82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79" name="Rectangle 83"/>
            <p:cNvSpPr>
              <a:spLocks noChangeArrowheads="1"/>
            </p:cNvSpPr>
            <p:nvPr/>
          </p:nvSpPr>
          <p:spPr bwMode="ltGray">
            <a:xfrm>
              <a:off x="2639" y="2475"/>
              <a:ext cx="457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0" name="Rectangle 84"/>
            <p:cNvSpPr>
              <a:spLocks noChangeArrowheads="1"/>
            </p:cNvSpPr>
            <p:nvPr/>
          </p:nvSpPr>
          <p:spPr bwMode="ltGray">
            <a:xfrm>
              <a:off x="3861" y="2475"/>
              <a:ext cx="476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1" name="AutoShape 85"/>
            <p:cNvSpPr>
              <a:spLocks noChangeArrowheads="1"/>
            </p:cNvSpPr>
            <p:nvPr/>
          </p:nvSpPr>
          <p:spPr bwMode="ltGray">
            <a:xfrm>
              <a:off x="1839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2" name="AutoShape 86"/>
            <p:cNvSpPr>
              <a:spLocks noChangeArrowheads="1"/>
            </p:cNvSpPr>
            <p:nvPr/>
          </p:nvSpPr>
          <p:spPr bwMode="ltGray">
            <a:xfrm>
              <a:off x="4297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3" name="AutoShape 87"/>
            <p:cNvSpPr>
              <a:spLocks noChangeArrowheads="1"/>
            </p:cNvSpPr>
            <p:nvPr/>
          </p:nvSpPr>
          <p:spPr bwMode="ltGray">
            <a:xfrm flipV="1">
              <a:off x="60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4" name="AutoShape 88"/>
            <p:cNvSpPr>
              <a:spLocks noChangeArrowheads="1"/>
            </p:cNvSpPr>
            <p:nvPr/>
          </p:nvSpPr>
          <p:spPr bwMode="ltGray">
            <a:xfrm flipV="1">
              <a:off x="306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89" name="Text Box 62"/>
          <p:cNvSpPr txBox="1">
            <a:spLocks noChangeArrowheads="1"/>
          </p:cNvSpPr>
          <p:nvPr/>
        </p:nvSpPr>
        <p:spPr bwMode="gray">
          <a:xfrm>
            <a:off x="6948264" y="5642942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結語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" name="Text Box 62"/>
          <p:cNvSpPr txBox="1">
            <a:spLocks noChangeArrowheads="1"/>
          </p:cNvSpPr>
          <p:nvPr/>
        </p:nvSpPr>
        <p:spPr bwMode="gray">
          <a:xfrm>
            <a:off x="5004048" y="5642942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問題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" name="Text Box 62"/>
          <p:cNvSpPr txBox="1">
            <a:spLocks noChangeArrowheads="1"/>
          </p:cNvSpPr>
          <p:nvPr/>
        </p:nvSpPr>
        <p:spPr bwMode="gray">
          <a:xfrm>
            <a:off x="3059832" y="5642942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指引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5" name="圖片 94" descr="IMG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0536" y="1059536"/>
            <a:ext cx="6662928" cy="416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問卷組成部分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96963" y="5383485"/>
            <a:ext cx="1041400" cy="1052513"/>
            <a:chOff x="691" y="2077"/>
            <a:chExt cx="656" cy="663"/>
          </a:xfrm>
        </p:grpSpPr>
        <p:pic>
          <p:nvPicPr>
            <p:cNvPr id="80900" name="Picture 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</p:spPr>
        </p:pic>
        <p:sp>
          <p:nvSpPr>
            <p:cNvPr id="80901" name="Oval 5"/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37" y="2609"/>
              <a:ext cx="575" cy="110"/>
              <a:chOff x="3704" y="1872"/>
              <a:chExt cx="827" cy="15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04" name="AutoShape 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05" name="AutoShape 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06" name="AutoShape 1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07" name="AutoShape 1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09" name="AutoShape 1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0" name="AutoShape 1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1" name="AutoShape 1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2" name="AutoShape 1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060700" y="5375548"/>
            <a:ext cx="1041400" cy="1052512"/>
            <a:chOff x="1928" y="2072"/>
            <a:chExt cx="656" cy="66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80914" name="Picture 18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80915" name="Oval 19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974" y="2604"/>
              <a:ext cx="575" cy="110"/>
              <a:chOff x="3704" y="1872"/>
              <a:chExt cx="827" cy="156"/>
            </a:xfrm>
          </p:grpSpPr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18" name="AutoShape 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9" name="AutoShape 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0" name="AutoShape 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1" name="AutoShape 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23" name="AutoShape 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4" name="AutoShape 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5" name="AutoShape 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6" name="AutoShape 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999038" y="5386660"/>
            <a:ext cx="1041400" cy="1050925"/>
            <a:chOff x="3149" y="2079"/>
            <a:chExt cx="656" cy="662"/>
          </a:xfrm>
        </p:grpSpPr>
        <p:pic>
          <p:nvPicPr>
            <p:cNvPr id="80928" name="Picture 3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80929" name="Oval 33"/>
            <p:cNvSpPr>
              <a:spLocks noChangeArrowheads="1"/>
            </p:cNvSpPr>
            <p:nvPr/>
          </p:nvSpPr>
          <p:spPr bwMode="lt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195" y="2610"/>
              <a:ext cx="575" cy="111"/>
              <a:chOff x="3704" y="1872"/>
              <a:chExt cx="827" cy="156"/>
            </a:xfrm>
          </p:grpSpPr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32" name="AutoShape 3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3" name="AutoShape 3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4" name="AutoShape 3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5" name="AutoShape 3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3" name="Group 40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37" name="AutoShape 4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8" name="AutoShape 4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9" name="AutoShape 4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0" name="AutoShape 4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6961188" y="5378723"/>
            <a:ext cx="1041400" cy="1050925"/>
            <a:chOff x="4385" y="2074"/>
            <a:chExt cx="656" cy="662"/>
          </a:xfrm>
        </p:grpSpPr>
        <p:pic>
          <p:nvPicPr>
            <p:cNvPr id="80942" name="Picture 46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</p:spPr>
        </p:pic>
        <p:sp>
          <p:nvSpPr>
            <p:cNvPr id="80943" name="Oval 47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4431" y="2605"/>
              <a:ext cx="575" cy="111"/>
              <a:chOff x="3704" y="1872"/>
              <a:chExt cx="827" cy="156"/>
            </a:xfrm>
          </p:grpSpPr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46" name="AutoShape 5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7" name="AutoShape 5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8" name="AutoShape 5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9" name="AutoShape 5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7" name="Group 54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51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52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53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54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80958" name="Text Box 62"/>
          <p:cNvSpPr txBox="1">
            <a:spLocks noChangeArrowheads="1"/>
          </p:cNvSpPr>
          <p:nvPr/>
        </p:nvSpPr>
        <p:spPr bwMode="gray">
          <a:xfrm>
            <a:off x="1093788" y="5685333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前言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0971" name="Picture 75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913" y="5394598"/>
            <a:ext cx="825500" cy="377825"/>
          </a:xfrm>
          <a:prstGeom prst="rect">
            <a:avLst/>
          </a:prstGeom>
          <a:noFill/>
        </p:spPr>
      </p:pic>
      <p:pic>
        <p:nvPicPr>
          <p:cNvPr id="80972" name="Picture 76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5385073"/>
            <a:ext cx="825500" cy="377825"/>
          </a:xfrm>
          <a:prstGeom prst="rect">
            <a:avLst/>
          </a:prstGeom>
          <a:noFill/>
        </p:spPr>
      </p:pic>
      <p:pic>
        <p:nvPicPr>
          <p:cNvPr id="80973" name="Picture 77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925" y="5404123"/>
            <a:ext cx="825500" cy="377825"/>
          </a:xfrm>
          <a:prstGeom prst="rect">
            <a:avLst/>
          </a:prstGeom>
          <a:noFill/>
        </p:spPr>
      </p:pic>
      <p:pic>
        <p:nvPicPr>
          <p:cNvPr id="80974" name="Picture 78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075" y="5394598"/>
            <a:ext cx="825500" cy="377825"/>
          </a:xfrm>
          <a:prstGeom prst="rect">
            <a:avLst/>
          </a:prstGeom>
          <a:noFill/>
        </p:spPr>
      </p:pic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0" y="5132660"/>
            <a:ext cx="9144000" cy="1536700"/>
            <a:chOff x="0" y="2015"/>
            <a:chExt cx="5760" cy="968"/>
          </a:xfrm>
        </p:grpSpPr>
        <p:sp>
          <p:nvSpPr>
            <p:cNvPr id="80976" name="Rectangle 80"/>
            <p:cNvSpPr>
              <a:spLocks noChangeArrowheads="1"/>
            </p:cNvSpPr>
            <p:nvPr/>
          </p:nvSpPr>
          <p:spPr bwMode="ltGray">
            <a:xfrm>
              <a:off x="0" y="2475"/>
              <a:ext cx="624" cy="48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77" name="Rectangle 81"/>
            <p:cNvSpPr>
              <a:spLocks noChangeArrowheads="1"/>
            </p:cNvSpPr>
            <p:nvPr/>
          </p:nvSpPr>
          <p:spPr bwMode="ltGray">
            <a:xfrm>
              <a:off x="5088" y="2471"/>
              <a:ext cx="672" cy="48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78" name="Rectangle 82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79" name="Rectangle 83"/>
            <p:cNvSpPr>
              <a:spLocks noChangeArrowheads="1"/>
            </p:cNvSpPr>
            <p:nvPr/>
          </p:nvSpPr>
          <p:spPr bwMode="ltGray">
            <a:xfrm>
              <a:off x="2639" y="2475"/>
              <a:ext cx="457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0" name="Rectangle 84"/>
            <p:cNvSpPr>
              <a:spLocks noChangeArrowheads="1"/>
            </p:cNvSpPr>
            <p:nvPr/>
          </p:nvSpPr>
          <p:spPr bwMode="ltGray">
            <a:xfrm>
              <a:off x="3861" y="2475"/>
              <a:ext cx="476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1" name="AutoShape 85"/>
            <p:cNvSpPr>
              <a:spLocks noChangeArrowheads="1"/>
            </p:cNvSpPr>
            <p:nvPr/>
          </p:nvSpPr>
          <p:spPr bwMode="ltGray">
            <a:xfrm>
              <a:off x="1839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2" name="AutoShape 86"/>
            <p:cNvSpPr>
              <a:spLocks noChangeArrowheads="1"/>
            </p:cNvSpPr>
            <p:nvPr/>
          </p:nvSpPr>
          <p:spPr bwMode="ltGray">
            <a:xfrm>
              <a:off x="4297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3" name="AutoShape 87"/>
            <p:cNvSpPr>
              <a:spLocks noChangeArrowheads="1"/>
            </p:cNvSpPr>
            <p:nvPr/>
          </p:nvSpPr>
          <p:spPr bwMode="ltGray">
            <a:xfrm flipV="1">
              <a:off x="60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4" name="AutoShape 88"/>
            <p:cNvSpPr>
              <a:spLocks noChangeArrowheads="1"/>
            </p:cNvSpPr>
            <p:nvPr/>
          </p:nvSpPr>
          <p:spPr bwMode="ltGray">
            <a:xfrm flipV="1">
              <a:off x="306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89" name="Text Box 62"/>
          <p:cNvSpPr txBox="1">
            <a:spLocks noChangeArrowheads="1"/>
          </p:cNvSpPr>
          <p:nvPr/>
        </p:nvSpPr>
        <p:spPr bwMode="gray">
          <a:xfrm>
            <a:off x="6948264" y="5642942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結語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" name="Text Box 62"/>
          <p:cNvSpPr txBox="1">
            <a:spLocks noChangeArrowheads="1"/>
          </p:cNvSpPr>
          <p:nvPr/>
        </p:nvSpPr>
        <p:spPr bwMode="gray">
          <a:xfrm>
            <a:off x="5004048" y="5642942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問題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" name="Text Box 62"/>
          <p:cNvSpPr txBox="1">
            <a:spLocks noChangeArrowheads="1"/>
          </p:cNvSpPr>
          <p:nvPr/>
        </p:nvSpPr>
        <p:spPr bwMode="gray">
          <a:xfrm>
            <a:off x="3059832" y="5642942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指引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7" name="圖片 76" descr="IMG_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7844" y="1052736"/>
            <a:ext cx="5768313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問題種類</a:t>
            </a:r>
            <a:endParaRPr lang="zh-TW" altLang="en-US" sz="44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1371600" y="5143400"/>
            <a:ext cx="6361113" cy="877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1371600" y="3559968"/>
            <a:ext cx="6361113" cy="877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1371600" y="2025650"/>
            <a:ext cx="6361113" cy="877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00275" y="3288506"/>
            <a:ext cx="4686300" cy="361950"/>
            <a:chOff x="720" y="1392"/>
            <a:chExt cx="4058" cy="480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173288" y="4914800"/>
            <a:ext cx="4686300" cy="361950"/>
            <a:chOff x="720" y="1392"/>
            <a:chExt cx="4058" cy="480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5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203450" y="1763713"/>
            <a:ext cx="4686300" cy="361950"/>
            <a:chOff x="1388" y="1159"/>
            <a:chExt cx="2952" cy="228"/>
          </a:xfrm>
        </p:grpSpPr>
        <p:sp>
          <p:nvSpPr>
            <p:cNvPr id="18" name="AutoShape 17"/>
            <p:cNvSpPr>
              <a:spLocks noChangeArrowheads="1"/>
            </p:cNvSpPr>
            <p:nvPr/>
          </p:nvSpPr>
          <p:spPr bwMode="ltGray">
            <a:xfrm>
              <a:off x="1388" y="1159"/>
              <a:ext cx="2952" cy="22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1395" y="1166"/>
              <a:ext cx="2941" cy="211"/>
              <a:chOff x="1395" y="1166"/>
              <a:chExt cx="2941" cy="211"/>
            </a:xfrm>
          </p:grpSpPr>
          <p:sp>
            <p:nvSpPr>
              <p:cNvPr id="20" name="AutoShape 19"/>
              <p:cNvSpPr>
                <a:spLocks noChangeArrowheads="1"/>
              </p:cNvSpPr>
              <p:nvPr/>
            </p:nvSpPr>
            <p:spPr bwMode="ltGray">
              <a:xfrm>
                <a:off x="1395" y="1322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ltGray">
              <a:xfrm>
                <a:off x="1395" y="1166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22" name="Rectangle 21"/>
          <p:cNvSpPr>
            <a:spLocks noChangeArrowheads="1"/>
          </p:cNvSpPr>
          <p:nvPr/>
        </p:nvSpPr>
        <p:spPr bwMode="black">
          <a:xfrm>
            <a:off x="3837127" y="1752600"/>
            <a:ext cx="1415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zh-TW" alt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個人特徵問題</a:t>
            </a:r>
            <a:endParaRPr lang="en-US" altLang="zh-TW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black">
          <a:xfrm>
            <a:off x="4042311" y="3291681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zh-TW" alt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行為問題</a:t>
            </a:r>
            <a:endParaRPr lang="en-US" altLang="zh-TW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black">
          <a:xfrm>
            <a:off x="4042309" y="4903688"/>
            <a:ext cx="1005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zh-TW" alt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態度問題</a:t>
            </a:r>
            <a:endParaRPr lang="en-US" altLang="zh-TW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charset="-12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503363" y="3737768"/>
            <a:ext cx="6091237" cy="34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TW" altLang="zh-TW" sz="1600" dirty="0" smtClean="0"/>
              <a:t>用</a:t>
            </a:r>
            <a:r>
              <a:rPr lang="zh-TW" altLang="zh-TW" sz="1600" dirty="0" smtClean="0"/>
              <a:t>於</a:t>
            </a:r>
            <a:r>
              <a:rPr lang="zh-TW" altLang="zh-TW" sz="1600" dirty="0" smtClean="0"/>
              <a:t>瞭解</a:t>
            </a:r>
            <a:r>
              <a:rPr lang="zh-TW" altLang="zh-TW" sz="1600" dirty="0" smtClean="0"/>
              <a:t>調查對象</a:t>
            </a:r>
            <a:r>
              <a:rPr lang="zh-TW" altLang="zh-TW" sz="1600" dirty="0" smtClean="0"/>
              <a:t>的</a:t>
            </a:r>
            <a:r>
              <a:rPr lang="zh-TW" altLang="en-US" sz="1600" dirty="0" smtClean="0"/>
              <a:t>具體</a:t>
            </a:r>
            <a:r>
              <a:rPr lang="zh-TW" altLang="zh-TW" sz="1600" dirty="0" smtClean="0"/>
              <a:t>行為、</a:t>
            </a:r>
            <a:r>
              <a:rPr lang="zh-TW" altLang="en-US" sz="1600" dirty="0" smtClean="0"/>
              <a:t>表現</a:t>
            </a:r>
            <a:r>
              <a:rPr lang="zh-TW" altLang="zh-TW" sz="1600" dirty="0" smtClean="0"/>
              <a:t>等</a:t>
            </a:r>
            <a:r>
              <a:rPr lang="zh-TW" altLang="zh-TW" sz="1600" dirty="0" smtClean="0"/>
              <a:t>客觀</a:t>
            </a:r>
            <a:r>
              <a:rPr lang="zh-TW" altLang="zh-TW" sz="1600" dirty="0" smtClean="0"/>
              <a:t>情況</a:t>
            </a:r>
            <a:endParaRPr lang="en-US" altLang="zh-TW" sz="1600" dirty="0" smtClean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03363" y="2203450"/>
            <a:ext cx="6091237" cy="6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TW" altLang="zh-TW" sz="1600" dirty="0" smtClean="0"/>
              <a:t>用於瞭解調查對象的個人及其背景等資料，這包括性別、年齡、教育程度、職業、家庭狀況、收入</a:t>
            </a:r>
            <a:r>
              <a:rPr lang="zh-TW" altLang="zh-TW" sz="1600" dirty="0" smtClean="0"/>
              <a:t>等</a:t>
            </a:r>
            <a:endParaRPr lang="en-US" altLang="zh-TW" sz="1600" dirty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1505099" y="5317752"/>
            <a:ext cx="6091237" cy="34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TW" altLang="zh-TW" sz="1600" dirty="0" smtClean="0"/>
              <a:t>用於瞭解</a:t>
            </a:r>
            <a:r>
              <a:rPr lang="zh-TW" altLang="zh-TW" sz="1600" dirty="0" smtClean="0"/>
              <a:t>調查對象對事物的觀點、看法、感受、態度、意願</a:t>
            </a:r>
            <a:r>
              <a:rPr lang="zh-TW" altLang="zh-TW" sz="1600" dirty="0" smtClean="0"/>
              <a:t>等</a:t>
            </a:r>
            <a:endParaRPr lang="en-US" altLang="zh-TW" sz="1600" dirty="0">
              <a:solidFill>
                <a:srgbClr val="000000"/>
              </a:solidFill>
              <a:ea typeface="新細明體" charset="-12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問題回答方式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封閉型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問題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000" dirty="0" smtClean="0">
                <a:latin typeface="微軟正黑體" pitchFamily="34" charset="-120"/>
                <a:ea typeface="微軟正黑體" pitchFamily="34" charset="-120"/>
              </a:rPr>
              <a:t>例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000" dirty="0" smtClean="0">
                <a:latin typeface="微軟正黑體" pitchFamily="34" charset="-120"/>
                <a:ea typeface="微軟正黑體" pitchFamily="34" charset="-120"/>
              </a:rPr>
              <a:t>你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最愛的家人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兄 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弟 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姊 妹 父 母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包含數個備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選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答案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在最短的時間內搜集最多的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資料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圍繞調查主題作廣泛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調查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方便統計分析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資料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開放型問題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000" dirty="0" smtClean="0">
                <a:latin typeface="微軟正黑體" pitchFamily="34" charset="-120"/>
                <a:ea typeface="微軟正黑體" pitchFamily="34" charset="-120"/>
              </a:rPr>
              <a:t>例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000" dirty="0" smtClean="0">
                <a:latin typeface="微軟正黑體" pitchFamily="34" charset="-120"/>
                <a:ea typeface="微軟正黑體" pitchFamily="34" charset="-120"/>
              </a:rPr>
              <a:t>你認為新高中學制對你最大的影響是甚麼</a:t>
            </a:r>
            <a:r>
              <a:rPr lang="zh-TW" altLang="zh-TW" sz="20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沒有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可供選擇的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答案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對調查主題作深入理解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問題排列方式</a:t>
            </a:r>
            <a:endParaRPr lang="zh-TW" altLang="en-US" sz="4400" dirty="0"/>
          </a:p>
        </p:txBody>
      </p:sp>
      <p:pic>
        <p:nvPicPr>
          <p:cNvPr id="4" name="內容版面配置區 3" descr="IMG_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4298" y="1583979"/>
            <a:ext cx="7595405" cy="4293293"/>
          </a:xfr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問題設計的原則</a:t>
            </a:r>
            <a:endParaRPr lang="en-US" altLang="zh-TW" sz="4400" dirty="0">
              <a:ea typeface="新細明體" charset="-120"/>
            </a:endParaRPr>
          </a:p>
        </p:txBody>
      </p:sp>
      <p:pic>
        <p:nvPicPr>
          <p:cNvPr id="75779" name="Picture 3" descr="circuler_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57663" y="2768600"/>
            <a:ext cx="2309812" cy="22891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-3733502" flipH="1" flipV="1">
            <a:off x="4828382" y="4317206"/>
            <a:ext cx="2005012" cy="485775"/>
            <a:chOff x="2532" y="1051"/>
            <a:chExt cx="893" cy="24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75784" name="AutoShape 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5785" name="AutoShape 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5786" name="AutoShape 1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5787" name="AutoShape 1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75789" name="AutoShape 1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5790" name="AutoShape 1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5791" name="AutoShape 1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5792" name="AutoShape 1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75793" name="Text Box 17"/>
          <p:cNvSpPr txBox="1">
            <a:spLocks noChangeArrowheads="1"/>
          </p:cNvSpPr>
          <p:nvPr/>
        </p:nvSpPr>
        <p:spPr bwMode="black">
          <a:xfrm>
            <a:off x="4343400" y="3573016"/>
            <a:ext cx="188478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好問題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3843338" y="3182938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 flipV="1">
            <a:off x="3914775" y="4875213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 rot="18903867" flipV="1">
            <a:off x="4641850" y="5229225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 rot="2103433" flipV="1">
            <a:off x="3719513" y="4076700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rot="15143245" flipH="1" flipV="1">
            <a:off x="5746750" y="2601913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 rot="4384254" flipH="1">
            <a:off x="6503988" y="4475163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 rot="120645" flipH="1">
            <a:off x="6383338" y="2959100"/>
            <a:ext cx="24765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02" name="AutoShape 26"/>
          <p:cNvSpPr>
            <a:spLocks noChangeArrowheads="1"/>
          </p:cNvSpPr>
          <p:nvPr/>
        </p:nvSpPr>
        <p:spPr bwMode="gray">
          <a:xfrm>
            <a:off x="2390775" y="2722563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03" name="AutoShape 27"/>
          <p:cNvSpPr>
            <a:spLocks noChangeArrowheads="1"/>
          </p:cNvSpPr>
          <p:nvPr/>
        </p:nvSpPr>
        <p:spPr bwMode="gray">
          <a:xfrm>
            <a:off x="2424113" y="2762250"/>
            <a:ext cx="1301750" cy="587375"/>
          </a:xfrm>
          <a:prstGeom prst="roundRect">
            <a:avLst>
              <a:gd name="adj" fmla="val 50000"/>
            </a:avLst>
          </a:prstGeom>
          <a:solidFill>
            <a:srgbClr val="FFFF00">
              <a:alpha val="96001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04" name="AutoShape 28"/>
          <p:cNvSpPr>
            <a:spLocks noChangeArrowheads="1"/>
          </p:cNvSpPr>
          <p:nvPr/>
        </p:nvSpPr>
        <p:spPr bwMode="gray">
          <a:xfrm flipH="1">
            <a:off x="5238750" y="1670050"/>
            <a:ext cx="1382713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05" name="AutoShape 29"/>
          <p:cNvSpPr>
            <a:spLocks noChangeArrowheads="1"/>
          </p:cNvSpPr>
          <p:nvPr/>
        </p:nvSpPr>
        <p:spPr bwMode="ltGray">
          <a:xfrm flipH="1">
            <a:off x="5275263" y="1708150"/>
            <a:ext cx="1300162" cy="587375"/>
          </a:xfrm>
          <a:prstGeom prst="roundRect">
            <a:avLst>
              <a:gd name="adj" fmla="val 50000"/>
            </a:avLst>
          </a:prstGeom>
          <a:solidFill>
            <a:srgbClr val="FFFF00">
              <a:alpha val="96001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06" name="Rectangle 30"/>
          <p:cNvSpPr>
            <a:spLocks noChangeArrowheads="1"/>
          </p:cNvSpPr>
          <p:nvPr/>
        </p:nvSpPr>
        <p:spPr bwMode="black">
          <a:xfrm>
            <a:off x="2674084" y="2823319"/>
            <a:ext cx="8002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聚焦</a:t>
            </a:r>
            <a:endParaRPr lang="en-US" altLang="zh-TW" sz="24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5292080" y="1764105"/>
            <a:ext cx="12105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少用絕對</a:t>
            </a:r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性</a:t>
            </a:r>
            <a:endParaRPr lang="en-US" altLang="zh-TW" sz="1600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/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字眼</a:t>
            </a:r>
            <a:endParaRPr lang="en-US" altLang="zh-TW" sz="16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08" name="AutoShape 32"/>
          <p:cNvSpPr>
            <a:spLocks noChangeArrowheads="1"/>
          </p:cNvSpPr>
          <p:nvPr/>
        </p:nvSpPr>
        <p:spPr bwMode="gray">
          <a:xfrm>
            <a:off x="2233613" y="3838575"/>
            <a:ext cx="1384300" cy="677863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09" name="AutoShape 33"/>
          <p:cNvSpPr>
            <a:spLocks noChangeArrowheads="1"/>
          </p:cNvSpPr>
          <p:nvPr/>
        </p:nvSpPr>
        <p:spPr bwMode="gray">
          <a:xfrm>
            <a:off x="2266950" y="3878263"/>
            <a:ext cx="1301750" cy="587375"/>
          </a:xfrm>
          <a:prstGeom prst="roundRect">
            <a:avLst>
              <a:gd name="adj" fmla="val 50000"/>
            </a:avLst>
          </a:prstGeom>
          <a:solidFill>
            <a:srgbClr val="FFFF00">
              <a:alpha val="96001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black">
          <a:xfrm>
            <a:off x="2516922" y="3933056"/>
            <a:ext cx="8002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清晰</a:t>
            </a:r>
            <a:endParaRPr lang="en-US" altLang="zh-TW" sz="24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11" name="AutoShape 35"/>
          <p:cNvSpPr>
            <a:spLocks noChangeArrowheads="1"/>
          </p:cNvSpPr>
          <p:nvPr/>
        </p:nvSpPr>
        <p:spPr bwMode="gray">
          <a:xfrm>
            <a:off x="2530475" y="4924425"/>
            <a:ext cx="1384300" cy="677863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12" name="AutoShape 36"/>
          <p:cNvSpPr>
            <a:spLocks noChangeArrowheads="1"/>
          </p:cNvSpPr>
          <p:nvPr/>
        </p:nvSpPr>
        <p:spPr bwMode="gray">
          <a:xfrm>
            <a:off x="2563813" y="4964113"/>
            <a:ext cx="1301750" cy="587375"/>
          </a:xfrm>
          <a:prstGeom prst="roundRect">
            <a:avLst>
              <a:gd name="adj" fmla="val 50000"/>
            </a:avLst>
          </a:prstGeom>
          <a:solidFill>
            <a:srgbClr val="FFFF00">
              <a:alpha val="96001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13" name="Rectangle 37"/>
          <p:cNvSpPr>
            <a:spLocks noChangeArrowheads="1"/>
          </p:cNvSpPr>
          <p:nvPr/>
        </p:nvSpPr>
        <p:spPr bwMode="black">
          <a:xfrm>
            <a:off x="2699792" y="5013176"/>
            <a:ext cx="108012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簡潔</a:t>
            </a:r>
            <a:endParaRPr lang="en-US" altLang="zh-TW" sz="24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14" name="AutoShape 38"/>
          <p:cNvSpPr>
            <a:spLocks noChangeArrowheads="1"/>
          </p:cNvSpPr>
          <p:nvPr/>
        </p:nvSpPr>
        <p:spPr bwMode="gray">
          <a:xfrm>
            <a:off x="4000500" y="5554663"/>
            <a:ext cx="1384300" cy="677862"/>
          </a:xfrm>
          <a:prstGeom prst="roundRect">
            <a:avLst>
              <a:gd name="adj" fmla="val 50000"/>
            </a:avLst>
          </a:prstGeom>
          <a:solidFill>
            <a:srgbClr val="C0C0C0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15" name="AutoShape 39"/>
          <p:cNvSpPr>
            <a:spLocks noChangeArrowheads="1"/>
          </p:cNvSpPr>
          <p:nvPr/>
        </p:nvSpPr>
        <p:spPr bwMode="gray">
          <a:xfrm>
            <a:off x="4033838" y="5594350"/>
            <a:ext cx="1301750" cy="587375"/>
          </a:xfrm>
          <a:prstGeom prst="roundRect">
            <a:avLst>
              <a:gd name="adj" fmla="val 50000"/>
            </a:avLst>
          </a:prstGeom>
          <a:solidFill>
            <a:srgbClr val="FFFF00">
              <a:alpha val="96001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16" name="Rectangle 40"/>
          <p:cNvSpPr>
            <a:spLocks noChangeArrowheads="1"/>
          </p:cNvSpPr>
          <p:nvPr/>
        </p:nvSpPr>
        <p:spPr bwMode="black">
          <a:xfrm>
            <a:off x="4129921" y="5661248"/>
            <a:ext cx="11079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24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口語化</a:t>
            </a:r>
            <a:endParaRPr lang="en-US" altLang="zh-TW" sz="24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17" name="AutoShape 41"/>
          <p:cNvSpPr>
            <a:spLocks noChangeArrowheads="1"/>
          </p:cNvSpPr>
          <p:nvPr/>
        </p:nvSpPr>
        <p:spPr bwMode="gray">
          <a:xfrm flipH="1">
            <a:off x="6651625" y="2405063"/>
            <a:ext cx="1382713" cy="677862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18" name="AutoShape 42"/>
          <p:cNvSpPr>
            <a:spLocks noChangeArrowheads="1"/>
          </p:cNvSpPr>
          <p:nvPr/>
        </p:nvSpPr>
        <p:spPr bwMode="ltGray">
          <a:xfrm flipH="1">
            <a:off x="6688138" y="2443163"/>
            <a:ext cx="1300162" cy="587375"/>
          </a:xfrm>
          <a:prstGeom prst="roundRect">
            <a:avLst>
              <a:gd name="adj" fmla="val 50000"/>
            </a:avLst>
          </a:prstGeom>
          <a:solidFill>
            <a:srgbClr val="FFFF00">
              <a:alpha val="96001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19" name="Rectangle 43"/>
          <p:cNvSpPr>
            <a:spLocks noChangeArrowheads="1"/>
          </p:cNvSpPr>
          <p:nvPr/>
        </p:nvSpPr>
        <p:spPr bwMode="auto">
          <a:xfrm>
            <a:off x="6859330" y="2484185"/>
            <a:ext cx="100540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避免一</a:t>
            </a:r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題</a:t>
            </a:r>
            <a:endParaRPr lang="en-US" altLang="zh-TW" sz="1600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/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兩</a:t>
            </a:r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問</a:t>
            </a:r>
            <a:endParaRPr lang="en-US" altLang="zh-TW" sz="16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20" name="AutoShape 44"/>
          <p:cNvSpPr>
            <a:spLocks noChangeArrowheads="1"/>
          </p:cNvSpPr>
          <p:nvPr/>
        </p:nvSpPr>
        <p:spPr bwMode="gray">
          <a:xfrm flipH="1">
            <a:off x="7075488" y="3467100"/>
            <a:ext cx="1382712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21" name="AutoShape 45"/>
          <p:cNvSpPr>
            <a:spLocks noChangeArrowheads="1"/>
          </p:cNvSpPr>
          <p:nvPr/>
        </p:nvSpPr>
        <p:spPr bwMode="ltGray">
          <a:xfrm flipH="1">
            <a:off x="7112000" y="3506788"/>
            <a:ext cx="1300163" cy="587375"/>
          </a:xfrm>
          <a:prstGeom prst="roundRect">
            <a:avLst>
              <a:gd name="adj" fmla="val 50000"/>
            </a:avLst>
          </a:prstGeom>
          <a:solidFill>
            <a:srgbClr val="FFFF00">
              <a:alpha val="96001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22" name="Rectangle 46"/>
          <p:cNvSpPr>
            <a:spLocks noChangeArrowheads="1"/>
          </p:cNvSpPr>
          <p:nvPr/>
        </p:nvSpPr>
        <p:spPr bwMode="auto">
          <a:xfrm>
            <a:off x="7180600" y="3501008"/>
            <a:ext cx="12105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避免誘導</a:t>
            </a:r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性</a:t>
            </a:r>
            <a:endParaRPr lang="en-US" altLang="zh-TW" sz="1600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/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問題</a:t>
            </a:r>
            <a:endParaRPr lang="en-US" altLang="zh-TW" sz="16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23" name="AutoShape 47"/>
          <p:cNvSpPr>
            <a:spLocks noChangeArrowheads="1"/>
          </p:cNvSpPr>
          <p:nvPr/>
        </p:nvSpPr>
        <p:spPr bwMode="gray">
          <a:xfrm flipH="1">
            <a:off x="6805613" y="4492625"/>
            <a:ext cx="1382712" cy="677863"/>
          </a:xfrm>
          <a:prstGeom prst="roundRect">
            <a:avLst>
              <a:gd name="adj" fmla="val 50000"/>
            </a:avLst>
          </a:prstGeom>
          <a:solidFill>
            <a:srgbClr val="B2B2B2"/>
          </a:solidFill>
          <a:ln w="57150" algn="ctr">
            <a:noFill/>
            <a:round/>
            <a:headEnd/>
            <a:tailEnd/>
          </a:ln>
          <a:effectLst>
            <a:outerShdw dist="63500" dir="3187806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24" name="AutoShape 48"/>
          <p:cNvSpPr>
            <a:spLocks noChangeArrowheads="1"/>
          </p:cNvSpPr>
          <p:nvPr/>
        </p:nvSpPr>
        <p:spPr bwMode="ltGray">
          <a:xfrm flipH="1">
            <a:off x="6842125" y="4530725"/>
            <a:ext cx="1300163" cy="587375"/>
          </a:xfrm>
          <a:prstGeom prst="roundRect">
            <a:avLst>
              <a:gd name="adj" fmla="val 50000"/>
            </a:avLst>
          </a:prstGeom>
          <a:solidFill>
            <a:srgbClr val="FFFF00">
              <a:alpha val="96001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5825" name="Rectangle 49"/>
          <p:cNvSpPr>
            <a:spLocks noChangeArrowheads="1"/>
          </p:cNvSpPr>
          <p:nvPr/>
        </p:nvSpPr>
        <p:spPr bwMode="auto">
          <a:xfrm>
            <a:off x="7013318" y="4572417"/>
            <a:ext cx="100540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避免</a:t>
            </a:r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偏袒</a:t>
            </a:r>
            <a:endParaRPr lang="en-US" altLang="zh-TW" sz="1600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/>
            <a:r>
              <a:rPr lang="zh-TW" altLang="en-US" sz="16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陳述</a:t>
            </a:r>
            <a:endParaRPr lang="en-US" altLang="zh-TW" sz="16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826" name="Line 50"/>
          <p:cNvSpPr>
            <a:spLocks noChangeShapeType="1"/>
          </p:cNvSpPr>
          <p:nvPr/>
        </p:nvSpPr>
        <p:spPr bwMode="auto">
          <a:xfrm rot="2147097" flipH="1">
            <a:off x="6691313" y="3708400"/>
            <a:ext cx="249237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09600" y="1600200"/>
            <a:ext cx="4191000" cy="762000"/>
            <a:chOff x="144" y="1104"/>
            <a:chExt cx="2640" cy="480"/>
          </a:xfrm>
        </p:grpSpPr>
        <p:sp>
          <p:nvSpPr>
            <p:cNvPr id="75828" name="AutoShape 52"/>
            <p:cNvSpPr>
              <a:spLocks noChangeArrowheads="1"/>
            </p:cNvSpPr>
            <p:nvPr/>
          </p:nvSpPr>
          <p:spPr bwMode="auto">
            <a:xfrm>
              <a:off x="144" y="1104"/>
              <a:ext cx="2640" cy="480"/>
            </a:xfrm>
            <a:prstGeom prst="wedgeRectCallout">
              <a:avLst>
                <a:gd name="adj1" fmla="val 40907"/>
                <a:gd name="adj2" fmla="val 111250"/>
              </a:avLst>
            </a:prstGeom>
            <a:solidFill>
              <a:srgbClr val="FFFFFF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zh-TW" altLang="zh-TW"/>
            </a:p>
          </p:txBody>
        </p:sp>
        <p:sp>
          <p:nvSpPr>
            <p:cNvPr id="75829" name="Rectangle 53"/>
            <p:cNvSpPr>
              <a:spLocks noChangeArrowheads="1"/>
            </p:cNvSpPr>
            <p:nvPr/>
          </p:nvSpPr>
          <p:spPr bwMode="auto">
            <a:xfrm>
              <a:off x="191" y="1167"/>
              <a:ext cx="254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zh-TW" altLang="zh-TW" sz="1600" dirty="0" smtClean="0">
                  <a:latin typeface="微軟正黑體" pitchFamily="34" charset="-120"/>
                  <a:ea typeface="微軟正黑體" pitchFamily="34" charset="-120"/>
                </a:rPr>
                <a:t>無論是用於問卷調查或訪問，問題都必須清楚、明確、</a:t>
              </a:r>
              <a:r>
                <a:rPr lang="zh-TW" altLang="zh-TW" sz="1600" dirty="0" smtClean="0">
                  <a:latin typeface="微軟正黑體" pitchFamily="34" charset="-120"/>
                  <a:ea typeface="微軟正黑體" pitchFamily="34" charset="-120"/>
                </a:rPr>
                <a:t>易懂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！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問卷組成部分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96963" y="5383485"/>
            <a:ext cx="1041400" cy="1052513"/>
            <a:chOff x="691" y="2077"/>
            <a:chExt cx="656" cy="663"/>
          </a:xfrm>
        </p:grpSpPr>
        <p:pic>
          <p:nvPicPr>
            <p:cNvPr id="80900" name="Picture 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</p:spPr>
        </p:pic>
        <p:sp>
          <p:nvSpPr>
            <p:cNvPr id="80901" name="Oval 5"/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37" y="2609"/>
              <a:ext cx="575" cy="110"/>
              <a:chOff x="3704" y="1872"/>
              <a:chExt cx="827" cy="15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04" name="AutoShape 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05" name="AutoShape 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06" name="AutoShape 1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07" name="AutoShape 1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09" name="AutoShape 1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0" name="AutoShape 1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1" name="AutoShape 1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2" name="AutoShape 1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060700" y="5375548"/>
            <a:ext cx="1041400" cy="1052512"/>
            <a:chOff x="1928" y="2072"/>
            <a:chExt cx="656" cy="663"/>
          </a:xfrm>
        </p:grpSpPr>
        <p:pic>
          <p:nvPicPr>
            <p:cNvPr id="80914" name="Picture 18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80915" name="Oval 19"/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974" y="2604"/>
              <a:ext cx="575" cy="110"/>
              <a:chOff x="3704" y="1872"/>
              <a:chExt cx="827" cy="156"/>
            </a:xfrm>
          </p:grpSpPr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18" name="AutoShape 2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19" name="AutoShape 2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0" name="AutoShape 2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1" name="AutoShape 2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23" name="AutoShape 2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4" name="AutoShape 2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5" name="AutoShape 2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26" name="AutoShape 3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999038" y="5386660"/>
            <a:ext cx="1041400" cy="1050925"/>
            <a:chOff x="3149" y="2079"/>
            <a:chExt cx="656" cy="662"/>
          </a:xfrm>
          <a:effectLst>
            <a:glow rad="228600">
              <a:srgbClr val="FF0000">
                <a:alpha val="40000"/>
              </a:srgbClr>
            </a:glow>
          </a:effectLst>
        </p:grpSpPr>
        <p:pic>
          <p:nvPicPr>
            <p:cNvPr id="80928" name="Picture 32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80929" name="Oval 33"/>
            <p:cNvSpPr>
              <a:spLocks noChangeArrowheads="1"/>
            </p:cNvSpPr>
            <p:nvPr/>
          </p:nvSpPr>
          <p:spPr bwMode="lt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195" y="2610"/>
              <a:ext cx="575" cy="111"/>
              <a:chOff x="3704" y="1872"/>
              <a:chExt cx="827" cy="156"/>
            </a:xfrm>
          </p:grpSpPr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32" name="AutoShape 3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3" name="AutoShape 3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4" name="AutoShape 3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5" name="AutoShape 3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3" name="Group 40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37" name="AutoShape 4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8" name="AutoShape 4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39" name="AutoShape 4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0" name="AutoShape 4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6961188" y="5378723"/>
            <a:ext cx="1041400" cy="1050925"/>
            <a:chOff x="4385" y="2074"/>
            <a:chExt cx="656" cy="662"/>
          </a:xfrm>
        </p:grpSpPr>
        <p:pic>
          <p:nvPicPr>
            <p:cNvPr id="80942" name="Picture 46" descr="circuler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</p:spPr>
        </p:pic>
        <p:sp>
          <p:nvSpPr>
            <p:cNvPr id="80943" name="Oval 47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4431" y="2605"/>
              <a:ext cx="575" cy="111"/>
              <a:chOff x="3704" y="1872"/>
              <a:chExt cx="827" cy="156"/>
            </a:xfrm>
          </p:grpSpPr>
          <p:grpSp>
            <p:nvGrpSpPr>
              <p:cNvPr id="16" name="Group 49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80946" name="AutoShape 5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7" name="AutoShape 5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8" name="AutoShape 5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49" name="AutoShape 5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7" name="Group 54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80951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52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53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80954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80958" name="Text Box 62"/>
          <p:cNvSpPr txBox="1">
            <a:spLocks noChangeArrowheads="1"/>
          </p:cNvSpPr>
          <p:nvPr/>
        </p:nvSpPr>
        <p:spPr bwMode="gray">
          <a:xfrm>
            <a:off x="1093788" y="5685333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前言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0971" name="Picture 75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913" y="5394598"/>
            <a:ext cx="825500" cy="377825"/>
          </a:xfrm>
          <a:prstGeom prst="rect">
            <a:avLst/>
          </a:prstGeom>
          <a:noFill/>
        </p:spPr>
      </p:pic>
      <p:pic>
        <p:nvPicPr>
          <p:cNvPr id="80972" name="Picture 76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5385073"/>
            <a:ext cx="825500" cy="377825"/>
          </a:xfrm>
          <a:prstGeom prst="rect">
            <a:avLst/>
          </a:prstGeom>
          <a:noFill/>
        </p:spPr>
      </p:pic>
      <p:pic>
        <p:nvPicPr>
          <p:cNvPr id="80973" name="Picture 77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925" y="5404123"/>
            <a:ext cx="825500" cy="377825"/>
          </a:xfrm>
          <a:prstGeom prst="rect">
            <a:avLst/>
          </a:prstGeom>
          <a:noFill/>
        </p:spPr>
      </p:pic>
      <p:pic>
        <p:nvPicPr>
          <p:cNvPr id="80974" name="Picture 78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075" y="5394598"/>
            <a:ext cx="825500" cy="377825"/>
          </a:xfrm>
          <a:prstGeom prst="rect">
            <a:avLst/>
          </a:prstGeom>
          <a:noFill/>
        </p:spPr>
      </p:pic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0" y="5132660"/>
            <a:ext cx="9144000" cy="1536700"/>
            <a:chOff x="0" y="2015"/>
            <a:chExt cx="5760" cy="968"/>
          </a:xfrm>
        </p:grpSpPr>
        <p:sp>
          <p:nvSpPr>
            <p:cNvPr id="80976" name="Rectangle 80"/>
            <p:cNvSpPr>
              <a:spLocks noChangeArrowheads="1"/>
            </p:cNvSpPr>
            <p:nvPr/>
          </p:nvSpPr>
          <p:spPr bwMode="ltGray">
            <a:xfrm>
              <a:off x="0" y="2475"/>
              <a:ext cx="624" cy="48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77" name="Rectangle 81"/>
            <p:cNvSpPr>
              <a:spLocks noChangeArrowheads="1"/>
            </p:cNvSpPr>
            <p:nvPr/>
          </p:nvSpPr>
          <p:spPr bwMode="ltGray">
            <a:xfrm>
              <a:off x="5088" y="2471"/>
              <a:ext cx="672" cy="48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78" name="Rectangle 82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79" name="Rectangle 83"/>
            <p:cNvSpPr>
              <a:spLocks noChangeArrowheads="1"/>
            </p:cNvSpPr>
            <p:nvPr/>
          </p:nvSpPr>
          <p:spPr bwMode="ltGray">
            <a:xfrm>
              <a:off x="2639" y="2475"/>
              <a:ext cx="457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0" name="Rectangle 84"/>
            <p:cNvSpPr>
              <a:spLocks noChangeArrowheads="1"/>
            </p:cNvSpPr>
            <p:nvPr/>
          </p:nvSpPr>
          <p:spPr bwMode="ltGray">
            <a:xfrm>
              <a:off x="3861" y="2475"/>
              <a:ext cx="476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1" name="AutoShape 85"/>
            <p:cNvSpPr>
              <a:spLocks noChangeArrowheads="1"/>
            </p:cNvSpPr>
            <p:nvPr/>
          </p:nvSpPr>
          <p:spPr bwMode="ltGray">
            <a:xfrm>
              <a:off x="1839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2" name="AutoShape 86"/>
            <p:cNvSpPr>
              <a:spLocks noChangeArrowheads="1"/>
            </p:cNvSpPr>
            <p:nvPr/>
          </p:nvSpPr>
          <p:spPr bwMode="ltGray">
            <a:xfrm>
              <a:off x="4297" y="2072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3" name="AutoShape 87"/>
            <p:cNvSpPr>
              <a:spLocks noChangeArrowheads="1"/>
            </p:cNvSpPr>
            <p:nvPr/>
          </p:nvSpPr>
          <p:spPr bwMode="ltGray">
            <a:xfrm flipV="1">
              <a:off x="60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0984" name="AutoShape 88"/>
            <p:cNvSpPr>
              <a:spLocks noChangeArrowheads="1"/>
            </p:cNvSpPr>
            <p:nvPr/>
          </p:nvSpPr>
          <p:spPr bwMode="ltGray">
            <a:xfrm flipV="1">
              <a:off x="3063" y="2015"/>
              <a:ext cx="831" cy="911"/>
            </a:xfrm>
            <a:custGeom>
              <a:avLst/>
              <a:gdLst>
                <a:gd name="G0" fmla="+- 9587 0 0"/>
                <a:gd name="G1" fmla="+- -11745567 0 0"/>
                <a:gd name="G2" fmla="+- 0 0 -11745567"/>
                <a:gd name="T0" fmla="*/ 0 256 1"/>
                <a:gd name="T1" fmla="*/ 180 256 1"/>
                <a:gd name="G3" fmla="+- -11745567 T0 T1"/>
                <a:gd name="T2" fmla="*/ 0 256 1"/>
                <a:gd name="T3" fmla="*/ 90 256 1"/>
                <a:gd name="G4" fmla="+- -11745567 T2 T3"/>
                <a:gd name="G5" fmla="*/ G4 2 1"/>
                <a:gd name="T4" fmla="*/ 90 256 1"/>
                <a:gd name="T5" fmla="*/ 0 256 1"/>
                <a:gd name="G6" fmla="+- -11745567 T4 T5"/>
                <a:gd name="G7" fmla="*/ G6 2 1"/>
                <a:gd name="G8" fmla="abs -11745567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587"/>
                <a:gd name="G18" fmla="*/ 9587 1 2"/>
                <a:gd name="G19" fmla="+- G18 5400 0"/>
                <a:gd name="G20" fmla="cos G19 -11745567"/>
                <a:gd name="G21" fmla="sin G19 -11745567"/>
                <a:gd name="G22" fmla="+- G20 10800 0"/>
                <a:gd name="G23" fmla="+- G21 10800 0"/>
                <a:gd name="G24" fmla="+- 10800 0 G20"/>
                <a:gd name="G25" fmla="+- 9587 10800 0"/>
                <a:gd name="G26" fmla="?: G9 G17 G25"/>
                <a:gd name="G27" fmla="?: G9 0 21600"/>
                <a:gd name="G28" fmla="cos 10800 -11745567"/>
                <a:gd name="G29" fmla="sin 10800 -11745567"/>
                <a:gd name="G30" fmla="sin 9587 -11745567"/>
                <a:gd name="G31" fmla="+- G28 10800 0"/>
                <a:gd name="G32" fmla="+- G29 10800 0"/>
                <a:gd name="G33" fmla="+- G30 10800 0"/>
                <a:gd name="G34" fmla="?: G4 0 G31"/>
                <a:gd name="G35" fmla="?: -11745567 G34 0"/>
                <a:gd name="G36" fmla="?: G6 G35 G31"/>
                <a:gd name="G37" fmla="+- 21600 0 G36"/>
                <a:gd name="G38" fmla="?: G4 0 G33"/>
                <a:gd name="G39" fmla="?: -11745567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606 w 21600"/>
                <a:gd name="T15" fmla="*/ 10661 h 21600"/>
                <a:gd name="T16" fmla="*/ 10800 w 21600"/>
                <a:gd name="T17" fmla="*/ 1213 h 21600"/>
                <a:gd name="T18" fmla="*/ 20994 w 21600"/>
                <a:gd name="T19" fmla="*/ 1066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89" name="Text Box 62"/>
          <p:cNvSpPr txBox="1">
            <a:spLocks noChangeArrowheads="1"/>
          </p:cNvSpPr>
          <p:nvPr/>
        </p:nvSpPr>
        <p:spPr bwMode="gray">
          <a:xfrm>
            <a:off x="6948264" y="5642942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結語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" name="Text Box 62"/>
          <p:cNvSpPr txBox="1">
            <a:spLocks noChangeArrowheads="1"/>
          </p:cNvSpPr>
          <p:nvPr/>
        </p:nvSpPr>
        <p:spPr bwMode="gray">
          <a:xfrm>
            <a:off x="5004048" y="5642942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問題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1" name="Text Box 62"/>
          <p:cNvSpPr txBox="1">
            <a:spLocks noChangeArrowheads="1"/>
          </p:cNvSpPr>
          <p:nvPr/>
        </p:nvSpPr>
        <p:spPr bwMode="gray">
          <a:xfrm>
            <a:off x="3059832" y="5642942"/>
            <a:ext cx="104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zh-TW" altLang="en-US" sz="2400" b="1" dirty="0" smtClean="0">
                <a:solidFill>
                  <a:srgbClr val="1C1C1C"/>
                </a:solidFill>
                <a:latin typeface="微軟正黑體" pitchFamily="34" charset="-120"/>
                <a:ea typeface="微軟正黑體" pitchFamily="34" charset="-120"/>
              </a:rPr>
              <a:t>指引</a:t>
            </a:r>
            <a:endParaRPr lang="en-US" altLang="zh-TW" sz="2400" b="1" dirty="0">
              <a:solidFill>
                <a:srgbClr val="1C1C1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Rectangle 2"/>
          <p:cNvSpPr txBox="1">
            <a:spLocks noChangeArrowheads="1"/>
          </p:cNvSpPr>
          <p:nvPr/>
        </p:nvSpPr>
        <p:spPr bwMode="black">
          <a:xfrm>
            <a:off x="611560" y="1988840"/>
            <a:ext cx="782478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把焦點問題重組並化為 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2-3 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條問卷問題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低下</a:t>
            </a: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階層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有哪些</a:t>
            </a: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負擔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使用者有哪些特質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共通處？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食物銀行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所派發的食物會否對健康產生不良影響？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endParaRPr lang="en-US" altLang="zh-TW" sz="24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食物銀行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提供的服務能否針對減輕低下階層的負擔嗎？</a:t>
            </a:r>
            <a:endParaRPr kumimoji="0" lang="en-US" altLang="zh-TW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8" name="Rectangle 26"/>
          <p:cNvSpPr>
            <a:spLocks noChangeArrowheads="1"/>
          </p:cNvSpPr>
          <p:nvPr/>
        </p:nvSpPr>
        <p:spPr bwMode="black">
          <a:xfrm>
            <a:off x="251520" y="1268760"/>
            <a:ext cx="864096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zh-TW" altLang="zh-TW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食物</a:t>
            </a:r>
            <a:r>
              <a:rPr lang="zh-TW" altLang="zh-TW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銀行能否有效紓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緩</a:t>
            </a:r>
            <a:r>
              <a:rPr lang="zh-TW" altLang="zh-TW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低下階層的負擔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36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整理資料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編碼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問題的不同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選項編制的代碼</a:t>
            </a: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預先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編碼，容易分析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！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例子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>
              <a:buFont typeface="+mj-lt"/>
              <a:buAutoNum type="arabicPeriod"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性別：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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男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	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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女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			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</a:t>
            </a:r>
            <a:endParaRPr lang="zh-TW" altLang="en-US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你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閱讀</a:t>
            </a:r>
            <a:r>
              <a:rPr lang="en-US" altLang="zh-TW" sz="1800" dirty="0" err="1" smtClean="0">
                <a:latin typeface="微軟正黑體" pitchFamily="34" charset="-120"/>
                <a:ea typeface="微軟正黑體" pitchFamily="34" charset="-120"/>
              </a:rPr>
              <a:t>WiseNews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的習慣是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			2.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</a:t>
            </a:r>
            <a:endParaRPr lang="zh-TW" altLang="en-US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800100" lvl="1">
              <a:buNone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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每日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均會閱讀</a:t>
            </a:r>
          </a:p>
          <a:p>
            <a:pPr marL="800100" lvl="1">
              <a:buNone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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每星期三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天以上</a:t>
            </a:r>
          </a:p>
          <a:p>
            <a:pPr marL="800100" lvl="1">
              <a:buNone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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定期閱讀</a:t>
            </a:r>
          </a:p>
          <a:p>
            <a:pPr marL="800100" lvl="1">
              <a:buNone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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甚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少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閱讀</a:t>
            </a:r>
            <a:endParaRPr lang="zh-TW" altLang="en-US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一般來說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，你認為領匯管理商場的設計吸引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	3.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</a:t>
            </a:r>
            <a:endParaRPr lang="zh-TW" altLang="en-US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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極同意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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同意 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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不同意 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  <a:sym typeface="Wingdings"/>
              </a:rPr>
              <a:t>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極不同意</a:t>
            </a: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分析資料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目標：回答焦點問題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Excel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統計結果，選用適當的統計圖表，表達數據，讓數字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說話！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Group 49"/>
          <p:cNvGraphicFramePr>
            <a:graphicFrameLocks noGrp="1"/>
          </p:cNvGraphicFramePr>
          <p:nvPr/>
        </p:nvGraphicFramePr>
        <p:xfrm>
          <a:off x="899592" y="3281446"/>
          <a:ext cx="7696200" cy="297688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648200"/>
                <a:gridCol w="30480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突顯項目之間的比較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NSimSun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棒形圖、組織圖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突顯項目與整體的百分比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NSimSun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圓形圖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突顯數據在一段時間內的頻數變化及顯示數據的趨勢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NSimSun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折線圖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突顯兩個項目之間的關係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NSimSun" pitchFamily="49" charset="-12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散點圖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67" name="Rectangle 35"/>
          <p:cNvSpPr>
            <a:spLocks noGrp="1" noChangeArrowheads="1"/>
          </p:cNvSpPr>
          <p:nvPr>
            <p:ph type="title"/>
          </p:nvPr>
        </p:nvSpPr>
        <p:spPr>
          <a:xfrm>
            <a:off x="903288" y="198438"/>
            <a:ext cx="7989192" cy="1143000"/>
          </a:xfrm>
        </p:spPr>
        <p:txBody>
          <a:bodyPr/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搜集什麼資料？從焦點問題開始！</a:t>
            </a:r>
            <a:endParaRPr lang="en-US" altLang="zh-TW" sz="3600" dirty="0">
              <a:ea typeface="新細明體" charset="-120"/>
            </a:endParaRPr>
          </a:p>
        </p:txBody>
      </p:sp>
      <p:pic>
        <p:nvPicPr>
          <p:cNvPr id="36" name="內容版面配置區 3" descr="00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452828" cy="555274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突顯項目與整體的百分比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IMG_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573" y="1664804"/>
            <a:ext cx="8556854" cy="3528392"/>
          </a:xfr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突顯項目之間的比較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IMG_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716" y="1459171"/>
            <a:ext cx="8530568" cy="3939659"/>
          </a:xfr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突顯項目之間的比較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IMG_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7447" y="1052736"/>
            <a:ext cx="6309106" cy="2500711"/>
          </a:xfrm>
        </p:spPr>
      </p:pic>
      <p:pic>
        <p:nvPicPr>
          <p:cNvPr id="5" name="內容版面配置區 3" descr="IMG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1432591" y="3573017"/>
            <a:ext cx="6278818" cy="316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3288" y="476672"/>
            <a:ext cx="6549031" cy="1143000"/>
          </a:xfrm>
        </p:spPr>
        <p:txBody>
          <a:bodyPr/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突顯數據在一段時間內的頻數變化及顯示數據的趨勢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IMG_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948" y="1772816"/>
            <a:ext cx="7956104" cy="4879199"/>
          </a:xfr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突顯兩個項目之間的關係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36000" contrast="60000"/>
          </a:blip>
          <a:srcRect l="1756" r="1018"/>
          <a:stretch>
            <a:fillRect/>
          </a:stretch>
        </p:blipFill>
        <p:spPr bwMode="auto">
          <a:xfrm>
            <a:off x="2594992" y="1052736"/>
            <a:ext cx="3954016" cy="2636011"/>
          </a:xfrm>
          <a:prstGeom prst="rect">
            <a:avLst/>
          </a:prstGeom>
          <a:noFill/>
        </p:spPr>
      </p:pic>
      <p:pic>
        <p:nvPicPr>
          <p:cNvPr id="5" name="圖片 1" descr="D:\My Images\MS2002.jpg"/>
          <p:cNvPicPr>
            <a:picLocks noChangeAspect="1" noChangeArrowheads="1"/>
          </p:cNvPicPr>
          <p:nvPr/>
        </p:nvPicPr>
        <p:blipFill>
          <a:blip r:embed="rId3" cstate="print">
            <a:lum bright="-36000" contrast="60000"/>
          </a:blip>
          <a:srcRect l="10649" t="63776" r="28159" b="23087"/>
          <a:stretch>
            <a:fillRect/>
          </a:stretch>
        </p:blipFill>
        <p:spPr bwMode="auto">
          <a:xfrm>
            <a:off x="1394284" y="3789040"/>
            <a:ext cx="6355432" cy="1931692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67272" y="5877272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正相關關係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33800" y="5877272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負相關關係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43736" y="5877272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無相關關係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4" name="Text Box 22"/>
          <p:cNvSpPr txBox="1">
            <a:spLocks noChangeArrowheads="1"/>
          </p:cNvSpPr>
          <p:nvPr/>
        </p:nvSpPr>
        <p:spPr bwMode="black">
          <a:xfrm>
            <a:off x="1043608" y="2780928"/>
            <a:ext cx="8606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實情</a:t>
            </a:r>
            <a:endParaRPr lang="en-US" altLang="zh-TW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black">
          <a:xfrm>
            <a:off x="2354263" y="3629025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black">
          <a:xfrm>
            <a:off x="251520" y="1052736"/>
            <a:ext cx="864096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若題目是：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/>
            <a:r>
              <a:rPr lang="zh-TW" altLang="zh-TW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食物銀行能否有效紓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緩</a:t>
            </a:r>
            <a:r>
              <a:rPr lang="zh-TW" altLang="zh-TW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低下階層的負擔</a:t>
            </a:r>
            <a:r>
              <a:rPr lang="zh-TW" altLang="en-US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36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9659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76400" y="5207000"/>
            <a:ext cx="792163" cy="949325"/>
          </a:xfrm>
          <a:prstGeom prst="rect">
            <a:avLst/>
          </a:prstGeom>
          <a:noFill/>
        </p:spPr>
      </p:pic>
      <p:pic>
        <p:nvPicPr>
          <p:cNvPr id="69660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92275" y="4360863"/>
            <a:ext cx="792163" cy="949325"/>
          </a:xfrm>
          <a:prstGeom prst="rect">
            <a:avLst/>
          </a:prstGeom>
          <a:noFill/>
        </p:spPr>
      </p:pic>
      <p:pic>
        <p:nvPicPr>
          <p:cNvPr id="69661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92275" y="3509963"/>
            <a:ext cx="792163" cy="949325"/>
          </a:xfrm>
          <a:prstGeom prst="rect">
            <a:avLst/>
          </a:prstGeom>
          <a:noFill/>
        </p:spPr>
      </p:pic>
      <p:pic>
        <p:nvPicPr>
          <p:cNvPr id="69662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681163" y="2652713"/>
            <a:ext cx="792162" cy="949325"/>
          </a:xfrm>
          <a:prstGeom prst="rect">
            <a:avLst/>
          </a:prstGeom>
          <a:noFill/>
        </p:spPr>
      </p:pic>
      <p:sp>
        <p:nvSpPr>
          <p:cNvPr id="69667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有哪些焦點問題？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black">
          <a:xfrm>
            <a:off x="1043608" y="3645024"/>
            <a:ext cx="8606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釋義</a:t>
            </a:r>
            <a:endParaRPr lang="en-US" altLang="zh-TW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black">
          <a:xfrm>
            <a:off x="1043608" y="4509120"/>
            <a:ext cx="8606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因果</a:t>
            </a:r>
            <a:endParaRPr lang="en-US" altLang="zh-TW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black">
          <a:xfrm>
            <a:off x="1047006" y="5301208"/>
            <a:ext cx="8606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評價</a:t>
            </a:r>
            <a:endParaRPr lang="en-US" altLang="zh-TW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black">
          <a:xfrm>
            <a:off x="2483768" y="2492896"/>
            <a:ext cx="60486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低下階層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有哪些</a:t>
            </a: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負擔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1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現時有多少人使用食物銀行服務？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endParaRPr lang="en-US" altLang="zh-TW" sz="1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使用者有哪些特質</a:t>
            </a:r>
            <a:r>
              <a:rPr lang="en-US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共通處？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endParaRPr lang="en-US" altLang="zh-TW" sz="1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食物銀行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供應哪些食物？使用者有權按需要</a:t>
            </a:r>
            <a:r>
              <a:rPr lang="en-US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喜好選擇嗎？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black">
          <a:xfrm>
            <a:off x="2483768" y="3564305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食物銀行是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什麼？它是</a:t>
            </a: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如何運作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的？它提供哪些服務？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endParaRPr lang="en-US" altLang="zh-TW" sz="1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低下階層指什麼類別的人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1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black">
          <a:xfrm>
            <a:off x="2483768" y="4428401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有哪些因素能讓</a:t>
            </a:r>
            <a:r>
              <a:rPr lang="en-US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影響</a:t>
            </a: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食物銀行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持續發展下去？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endParaRPr lang="en-US" altLang="zh-TW" sz="1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食物銀行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所派發的食物會否對健康產生不良影響？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endParaRPr lang="en-US" altLang="zh-TW" sz="1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black">
          <a:xfrm>
            <a:off x="2483768" y="5373216"/>
            <a:ext cx="6048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</a:t>
            </a: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銀行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提供的服務能否針對減輕低下階層的負擔嗎？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endParaRPr lang="en-US" altLang="zh-TW" sz="1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20713" y="1340768"/>
            <a:ext cx="7824787" cy="4608512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要考慮什麼？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哪些可以從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二手資料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中找答案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一些現況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從其他調查、統計數據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例如：現時有多少人使用食物銀行服務？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概念定義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2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例如：</a:t>
            </a:r>
            <a:r>
              <a:rPr lang="zh-TW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食物銀行是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什麼？低下階層指什麼類別的人？</a:t>
            </a:r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哪些要進行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調查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才找到答案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2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具體實情、因果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  <a:p>
            <a:pPr lvl="2"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例如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有哪些因素能讓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影響</a:t>
            </a:r>
            <a:r>
              <a:rPr lang="zh-TW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食物銀行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持續發展下去？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回答焦點問題</a:t>
            </a:r>
            <a:endParaRPr lang="en-US" altLang="zh-TW" sz="4400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應採用甚麼研究方法？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black">
          <a:xfrm>
            <a:off x="620713" y="1340768"/>
            <a:ext cx="78247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2800" b="1" kern="0" dirty="0" smtClean="0">
                <a:latin typeface="微軟正黑體" pitchFamily="34" charset="-120"/>
                <a:ea typeface="微軟正黑體" pitchFamily="34" charset="-120"/>
              </a:rPr>
              <a:t>內容分析法？</a:t>
            </a:r>
            <a:endParaRPr lang="en-US" altLang="zh-TW" sz="2800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2800" b="1" kern="0" dirty="0" smtClean="0">
                <a:latin typeface="微軟正黑體" pitchFamily="34" charset="-120"/>
                <a:ea typeface="微軟正黑體" pitchFamily="34" charset="-120"/>
              </a:rPr>
              <a:t>觀察法？</a:t>
            </a:r>
            <a:endParaRPr lang="en-US" altLang="zh-TW" sz="2800" b="1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2800" b="1" kern="0" dirty="0" smtClean="0">
                <a:latin typeface="微軟正黑體" pitchFamily="34" charset="-120"/>
                <a:ea typeface="微軟正黑體" pitchFamily="34" charset="-120"/>
              </a:rPr>
              <a:t>個案研究法？</a:t>
            </a:r>
            <a:endParaRPr lang="en-US" altLang="zh-TW" sz="2800" b="1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2800" b="1" kern="0" dirty="0" smtClean="0">
                <a:latin typeface="微軟正黑體" pitchFamily="34" charset="-120"/>
                <a:ea typeface="微軟正黑體" pitchFamily="34" charset="-120"/>
              </a:rPr>
              <a:t>訪問法？</a:t>
            </a:r>
            <a:endParaRPr lang="en-US" altLang="zh-TW" sz="2800" b="1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2800" b="1" kern="0" dirty="0" smtClean="0">
                <a:latin typeface="微軟正黑體" pitchFamily="34" charset="-120"/>
                <a:ea typeface="微軟正黑體" pitchFamily="34" charset="-120"/>
              </a:rPr>
              <a:t>問卷調查法？</a:t>
            </a:r>
            <a:endParaRPr lang="en-US" altLang="zh-TW" sz="2800" b="1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2800" b="1" kern="0" dirty="0" smtClean="0">
                <a:latin typeface="微軟正黑體" pitchFamily="34" charset="-120"/>
                <a:ea typeface="微軟正黑體" pitchFamily="34" charset="-120"/>
              </a:rPr>
              <a:t>實驗法？</a:t>
            </a:r>
            <a:endParaRPr lang="en-US" altLang="zh-TW" sz="2800" b="1" kern="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3"/>
          <p:cNvSpPr>
            <a:spLocks noChangeArrowheads="1"/>
          </p:cNvSpPr>
          <p:nvPr/>
        </p:nvSpPr>
        <p:spPr bwMode="ltGray">
          <a:xfrm>
            <a:off x="2014538" y="1772816"/>
            <a:ext cx="5895975" cy="1225550"/>
          </a:xfrm>
          <a:prstGeom prst="roundRect">
            <a:avLst>
              <a:gd name="adj" fmla="val 1644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ltGray">
          <a:xfrm>
            <a:off x="2044700" y="3220616"/>
            <a:ext cx="5853113" cy="1289050"/>
          </a:xfrm>
          <a:prstGeom prst="roundRect">
            <a:avLst>
              <a:gd name="adj" fmla="val 16227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ltGray">
          <a:xfrm>
            <a:off x="2044700" y="4738266"/>
            <a:ext cx="5853113" cy="1225550"/>
          </a:xfrm>
          <a:prstGeom prst="roundRect">
            <a:avLst>
              <a:gd name="adj" fmla="val 2201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ltGray">
          <a:xfrm>
            <a:off x="1223963" y="1939504"/>
            <a:ext cx="1806575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black">
          <a:xfrm>
            <a:off x="1250950" y="2132112"/>
            <a:ext cx="17303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目的</a:t>
            </a:r>
            <a:endParaRPr lang="en-US" altLang="zh-TW" sz="32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gray">
          <a:xfrm>
            <a:off x="1247775" y="3387304"/>
            <a:ext cx="1806575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ltGray">
          <a:xfrm>
            <a:off x="1236663" y="4881141"/>
            <a:ext cx="1806575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black">
          <a:xfrm>
            <a:off x="1270000" y="3572272"/>
            <a:ext cx="17430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可行性</a:t>
            </a:r>
            <a:endParaRPr lang="en-US" altLang="zh-TW" sz="3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gray">
          <a:xfrm>
            <a:off x="3131840" y="3572272"/>
            <a:ext cx="475252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資源：時、地、人、財</a:t>
            </a:r>
            <a:endParaRPr lang="en-US" altLang="zh-TW" sz="3200" dirty="0">
              <a:solidFill>
                <a:srgbClr val="080808"/>
              </a:solidFill>
              <a:ea typeface="新細明體" charset="-120"/>
            </a:endParaRPr>
          </a:p>
        </p:txBody>
      </p:sp>
      <p:sp>
        <p:nvSpPr>
          <p:cNvPr id="10651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三個重要原則</a:t>
            </a:r>
            <a:endParaRPr lang="en-US" altLang="zh-TW" sz="4400" dirty="0">
              <a:ea typeface="新細明體" charset="-120"/>
            </a:endParaRPr>
          </a:p>
        </p:txBody>
      </p:sp>
      <p:pic>
        <p:nvPicPr>
          <p:cNvPr id="106519" name="Picture 2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966491"/>
            <a:ext cx="1689100" cy="244475"/>
          </a:xfrm>
          <a:prstGeom prst="rect">
            <a:avLst/>
          </a:prstGeom>
          <a:noFill/>
        </p:spPr>
      </p:pic>
      <p:pic>
        <p:nvPicPr>
          <p:cNvPr id="106520" name="Picture 2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3420641"/>
            <a:ext cx="1689100" cy="244475"/>
          </a:xfrm>
          <a:prstGeom prst="rect">
            <a:avLst/>
          </a:prstGeom>
          <a:noFill/>
        </p:spPr>
      </p:pic>
      <p:pic>
        <p:nvPicPr>
          <p:cNvPr id="106521" name="Picture 2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916066"/>
            <a:ext cx="1689100" cy="244475"/>
          </a:xfrm>
          <a:prstGeom prst="rect">
            <a:avLst/>
          </a:prstGeom>
          <a:noFill/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black">
          <a:xfrm>
            <a:off x="1244749" y="5075729"/>
            <a:ext cx="17430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能力</a:t>
            </a:r>
            <a:endParaRPr lang="en-US" altLang="zh-TW" sz="32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gray">
          <a:xfrm>
            <a:off x="3131840" y="2132112"/>
            <a:ext cx="46805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回答：焦點問題！</a:t>
            </a:r>
            <a:endParaRPr lang="en-US" altLang="zh-TW" sz="3200" dirty="0">
              <a:solidFill>
                <a:srgbClr val="080808"/>
              </a:solidFill>
              <a:ea typeface="新細明體" charset="-12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gray">
          <a:xfrm>
            <a:off x="3131840" y="5084440"/>
            <a:ext cx="475252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取長避短</a:t>
            </a:r>
            <a:endParaRPr lang="en-US" altLang="zh-TW" sz="3200" dirty="0">
              <a:solidFill>
                <a:srgbClr val="080808"/>
              </a:solidFill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判斷哪些焦點問題適用於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black">
          <a:xfrm>
            <a:off x="620713" y="1340768"/>
            <a:ext cx="78247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TW" altLang="en-US" sz="2800" b="1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問卷調查法</a:t>
            </a:r>
            <a:endParaRPr lang="en-US" altLang="zh-TW" sz="2800" b="1" kern="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altLang="zh-TW" sz="2800" b="1" kern="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black">
          <a:xfrm>
            <a:off x="755576" y="2573883"/>
            <a:ext cx="8606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實情</a:t>
            </a:r>
            <a:endParaRPr lang="en-US" altLang="zh-TW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black">
          <a:xfrm>
            <a:off x="2066231" y="342198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4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7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388368" y="4999955"/>
            <a:ext cx="792163" cy="949325"/>
          </a:xfrm>
          <a:prstGeom prst="rect">
            <a:avLst/>
          </a:prstGeom>
          <a:noFill/>
        </p:spPr>
      </p:pic>
      <p:pic>
        <p:nvPicPr>
          <p:cNvPr id="7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404243" y="4153818"/>
            <a:ext cx="792163" cy="949325"/>
          </a:xfrm>
          <a:prstGeom prst="rect">
            <a:avLst/>
          </a:prstGeom>
          <a:noFill/>
        </p:spPr>
      </p:pic>
      <p:pic>
        <p:nvPicPr>
          <p:cNvPr id="8" name="Picture 29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404243" y="3302918"/>
            <a:ext cx="792163" cy="949325"/>
          </a:xfrm>
          <a:prstGeom prst="rect">
            <a:avLst/>
          </a:prstGeom>
          <a:noFill/>
        </p:spPr>
      </p:pic>
      <p:pic>
        <p:nvPicPr>
          <p:cNvPr id="9" name="Picture 30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393131" y="2445668"/>
            <a:ext cx="792162" cy="949325"/>
          </a:xfrm>
          <a:prstGeom prst="rect">
            <a:avLst/>
          </a:prstGeom>
          <a:noFill/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black">
          <a:xfrm>
            <a:off x="755576" y="3437979"/>
            <a:ext cx="8606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釋義</a:t>
            </a:r>
            <a:endParaRPr lang="en-US" altLang="zh-TW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black">
          <a:xfrm>
            <a:off x="755576" y="4302075"/>
            <a:ext cx="8606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因果</a:t>
            </a:r>
            <a:endParaRPr lang="en-US" altLang="zh-TW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black">
          <a:xfrm>
            <a:off x="758974" y="5094163"/>
            <a:ext cx="8606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zh-TW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評價</a:t>
            </a:r>
            <a:endParaRPr lang="en-US" altLang="zh-TW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black">
          <a:xfrm>
            <a:off x="2195736" y="2204864"/>
            <a:ext cx="6408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低下階層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有哪些</a:t>
            </a: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負擔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</a:t>
            </a:r>
            <a:endParaRPr lang="en-US" altLang="zh-TW" sz="1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現時有多少人使用食物銀行服務？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</a:t>
            </a:r>
            <a:endParaRPr lang="en-US" altLang="zh-TW" sz="1600" strike="sngStrike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使用者有哪些特質</a:t>
            </a:r>
            <a:r>
              <a:rPr lang="en-US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共通處？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</a:t>
            </a:r>
            <a:endParaRPr lang="en-US" altLang="zh-TW" sz="1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</a:t>
            </a:r>
            <a:r>
              <a:rPr lang="zh-TW" altLang="zh-TW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銀行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供應哪些食物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使用者有權按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需要</a:t>
            </a:r>
            <a:r>
              <a:rPr lang="en-US" altLang="zh-TW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喜好選擇嗎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</a:t>
            </a:r>
            <a:endParaRPr lang="zh-TW" altLang="en-US" sz="1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black">
          <a:xfrm>
            <a:off x="2195736" y="3348281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食物銀行是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什麼？它是</a:t>
            </a:r>
            <a:r>
              <a:rPr lang="zh-TW" altLang="zh-TW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如何運作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的？它提供哪些服務？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</a:t>
            </a:r>
            <a:endParaRPr lang="en-US" altLang="zh-TW" sz="1600" strike="sngStrike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低下階層指什麼類別的人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</a:t>
            </a:r>
            <a:endParaRPr lang="en-US" altLang="zh-TW" sz="1600" strike="sngStrike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black">
          <a:xfrm>
            <a:off x="2195736" y="4221356"/>
            <a:ext cx="6048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有哪些因素能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讓</a:t>
            </a:r>
            <a:r>
              <a:rPr lang="en-US" altLang="zh-TW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影響</a:t>
            </a:r>
            <a:r>
              <a:rPr lang="zh-TW" altLang="zh-TW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</a:t>
            </a:r>
            <a:r>
              <a:rPr lang="zh-TW" altLang="zh-TW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銀行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持續發展下去？</a:t>
            </a:r>
            <a:r>
              <a:rPr lang="zh-TW" altLang="en-US" sz="1600" strike="sngStrike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</a:t>
            </a:r>
            <a:endParaRPr lang="en-US" altLang="zh-TW" sz="1600" strike="sngStrike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</a:t>
            </a: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銀行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所派發的食物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會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否對健康產生不良影響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</a:t>
            </a:r>
            <a:endParaRPr lang="en-US" altLang="zh-TW" sz="1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black">
          <a:xfrm>
            <a:off x="2195736" y="5166171"/>
            <a:ext cx="6048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</a:t>
            </a:r>
            <a:r>
              <a:rPr lang="zh-TW" altLang="zh-TW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銀行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提供的服務能否針對減輕低下階層的負擔嗎？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</a:t>
            </a:r>
            <a:endParaRPr lang="en-US" altLang="zh-TW" sz="16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20713" y="1340768"/>
            <a:ext cx="7824787" cy="4608512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把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焦點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問題重組並化為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2-3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條問卷問題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低下階層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有哪些</a:t>
            </a: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負擔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使用者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有哪些特質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共通處？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</a:t>
            </a: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銀行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所派發的食物會否對健康產生不良影響？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endParaRPr lang="en-US" altLang="zh-TW" sz="24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AutoNum type="circleNumWdWhitePlain"/>
            </a:pP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食物</a:t>
            </a:r>
            <a:r>
              <a:rPr lang="zh-TW" altLang="zh-TW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銀行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提供的服務能否針對減輕低下階層的負擔嗎？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endParaRPr lang="en-US" altLang="zh-TW" sz="24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問題設計</a:t>
            </a:r>
            <a:endParaRPr lang="en-US" altLang="zh-TW" sz="4400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問卷類型</a:t>
            </a:r>
            <a:endParaRPr lang="en-US" altLang="zh-TW" sz="4400" dirty="0">
              <a:ea typeface="新細明體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323528" y="1483712"/>
          <a:ext cx="8363272" cy="458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64096"/>
                <a:gridCol w="3749588"/>
                <a:gridCol w="3749588"/>
              </a:tblGrid>
              <a:tr h="370840">
                <a:tc>
                  <a:txBody>
                    <a:bodyPr/>
                    <a:lstStyle/>
                    <a:p>
                      <a:pPr marR="24130" algn="just">
                        <a:spcAft>
                          <a:spcPts val="0"/>
                        </a:spcAft>
                      </a:pPr>
                      <a:endParaRPr lang="en-US" sz="1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自填</a:t>
                      </a:r>
                      <a:r>
                        <a:rPr lang="zh-TW" sz="2400" dirty="0" smtClean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問卷</a:t>
                      </a:r>
                      <a:endParaRPr lang="zh-TW" sz="2400" dirty="0">
                        <a:solidFill>
                          <a:srgbClr val="FFFF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訪問</a:t>
                      </a:r>
                      <a:r>
                        <a:rPr lang="zh-TW" sz="2400" dirty="0" smtClean="0">
                          <a:solidFill>
                            <a:srgbClr val="FFFFFF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問卷</a:t>
                      </a:r>
                      <a:endParaRPr lang="zh-TW" sz="2400" dirty="0">
                        <a:solidFill>
                          <a:srgbClr val="FFFFFF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例子</a:t>
                      </a:r>
                      <a:endParaRPr 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130">
                        <a:spcAft>
                          <a:spcPts val="0"/>
                        </a:spcAft>
                      </a:pP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紙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張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或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網上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問卷調查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130">
                        <a:spcAft>
                          <a:spcPts val="0"/>
                        </a:spcAft>
                      </a:pP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街頭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訪問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進行</a:t>
                      </a:r>
                      <a:endParaRPr lang="en-US" altLang="zh-TW" sz="16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模式</a:t>
                      </a:r>
                      <a:endParaRPr 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130">
                        <a:spcAft>
                          <a:spcPts val="0"/>
                        </a:spcAft>
                      </a:pP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由受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訪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者自行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填答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130">
                        <a:spcAft>
                          <a:spcPts val="0"/>
                        </a:spcAft>
                      </a:pP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調查員通過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電話或面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談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，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一邊發問，一邊根據受訪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者回應代填答案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調查</a:t>
                      </a:r>
                      <a:r>
                        <a:rPr 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員</a:t>
                      </a:r>
                      <a:endParaRPr lang="en-US" altLang="zh-TW" sz="1600" b="1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sz="16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的</a:t>
                      </a:r>
                      <a:r>
                        <a:rPr 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工作</a:t>
                      </a:r>
                      <a:endParaRPr 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130">
                        <a:spcAft>
                          <a:spcPts val="0"/>
                        </a:spcAft>
                      </a:pP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將問卷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傳送給受訪者，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再收回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4130">
                        <a:spcAft>
                          <a:spcPts val="0"/>
                        </a:spcAft>
                      </a:pP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按問卷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發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問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，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記錄答案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。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有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需要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時解釋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題目意思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好處</a:t>
                      </a:r>
                      <a:endParaRPr 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4130" lvl="0" indent="-342900">
                        <a:spcAft>
                          <a:spcPts val="0"/>
                        </a:spcAft>
                        <a:buFont typeface="Wingdings"/>
                        <a:buChar char=""/>
                        <a:tabLst>
                          <a:tab pos="269875" algn="l"/>
                        </a:tabLst>
                      </a:pP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同時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對</a:t>
                      </a:r>
                      <a:r>
                        <a:rPr lang="zh-TW" alt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多個對象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進行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調查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，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效率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較高；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24130" lvl="0" indent="-342900">
                        <a:spcAft>
                          <a:spcPts val="0"/>
                        </a:spcAft>
                        <a:buFont typeface="Wingdings"/>
                        <a:buChar char=""/>
                        <a:tabLst>
                          <a:tab pos="269875" algn="l"/>
                        </a:tabLst>
                      </a:pP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問卷不記名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，避免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尷尬；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24130" lvl="0" indent="-342900">
                        <a:spcAft>
                          <a:spcPts val="0"/>
                        </a:spcAft>
                        <a:buFont typeface="Wingdings"/>
                        <a:buChar char=""/>
                      </a:pP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調查員只負責問卷的收發，調查資料的客觀與真實性獲一定保障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4130" lvl="0" indent="-342900">
                        <a:spcAft>
                          <a:spcPts val="0"/>
                        </a:spcAft>
                        <a:buFont typeface="Wingdings"/>
                        <a:buChar char=""/>
                        <a:tabLst>
                          <a:tab pos="269875" algn="l"/>
                        </a:tabLst>
                      </a:pP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調查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員對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問題逐一詢問，適時解釋，避免了誤答、漏答，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提高資料的準確性，</a:t>
                      </a:r>
                      <a:r>
                        <a:rPr lang="zh-TW" altLang="en-US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提高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問卷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的有效回收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率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R="24130" algn="ctr">
                        <a:spcAft>
                          <a:spcPts val="0"/>
                        </a:spcAft>
                      </a:pPr>
                      <a:r>
                        <a:rPr lang="zh-TW" sz="1600" b="1" dirty="0">
                          <a:latin typeface="微軟正黑體" pitchFamily="34" charset="-120"/>
                          <a:ea typeface="微軟正黑體" pitchFamily="34" charset="-120"/>
                        </a:rPr>
                        <a:t>限制</a:t>
                      </a:r>
                      <a:endParaRPr lang="zh-TW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24130" lvl="0" indent="-342900" algn="just">
                        <a:spcAft>
                          <a:spcPts val="0"/>
                        </a:spcAft>
                        <a:buFont typeface="Wingdings"/>
                        <a:buChar char=""/>
                      </a:pP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難保證問卷回收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率與填答品質；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24130" lvl="0" indent="-342900" algn="just">
                        <a:spcAft>
                          <a:spcPts val="0"/>
                        </a:spcAft>
                        <a:buFont typeface="Wingdings"/>
                        <a:buChar char=""/>
                        <a:tabLst>
                          <a:tab pos="269875" algn="l"/>
                        </a:tabLst>
                      </a:pP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可能會出現各種誤答、漏答與亂答等情況；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24130" lvl="0" indent="-342900">
                        <a:spcAft>
                          <a:spcPts val="0"/>
                        </a:spcAft>
                        <a:buFont typeface="Wingdings"/>
                        <a:buChar char=""/>
                        <a:tabLst>
                          <a:tab pos="269875" algn="l"/>
                        </a:tabLst>
                      </a:pP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難以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詢問複雜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的問題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4130" lvl="0" indent="-342900" algn="just">
                        <a:spcAft>
                          <a:spcPts val="0"/>
                        </a:spcAft>
                        <a:buFont typeface="Wingdings"/>
                        <a:buChar char=""/>
                        <a:tabLst>
                          <a:tab pos="269875" algn="l"/>
                        </a:tabLst>
                      </a:pP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交談及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解釋可能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影響回答；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24130" lvl="0" indent="-342900">
                        <a:spcAft>
                          <a:spcPts val="0"/>
                        </a:spcAft>
                        <a:buFont typeface="Wingdings"/>
                        <a:buChar char=""/>
                        <a:tabLst>
                          <a:tab pos="269875" algn="l"/>
                        </a:tabLst>
                      </a:pP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調查對象對回答敏感問題可能產生不安、</a:t>
                      </a:r>
                      <a:r>
                        <a:rPr lang="zh-TW" sz="1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尷尬，影響資料</a:t>
                      </a: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的真實和可靠性；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42900" marR="24130" lvl="0" indent="-342900">
                        <a:spcAft>
                          <a:spcPts val="0"/>
                        </a:spcAft>
                        <a:buFont typeface="Wingdings"/>
                        <a:buChar char=""/>
                        <a:tabLst>
                          <a:tab pos="269875" algn="l"/>
                        </a:tabLst>
                      </a:pPr>
                      <a:r>
                        <a:rPr lang="zh-TW" sz="1800" dirty="0">
                          <a:latin typeface="微軟正黑體" pitchFamily="34" charset="-120"/>
                          <a:ea typeface="微軟正黑體" pitchFamily="34" charset="-120"/>
                        </a:rPr>
                        <a:t>較為費時費力</a:t>
                      </a:r>
                      <a:endParaRPr lang="zh-TW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6TGp_report_light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576TGp_report_light</Template>
  <TotalTime>782</TotalTime>
  <Words>1046</Words>
  <Application>Microsoft Office PowerPoint</Application>
  <PresentationFormat>如螢幕大小 (4:3)</PresentationFormat>
  <Paragraphs>181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576TGp_report_light</vt:lpstr>
      <vt:lpstr>I.E.S. 學生工作坊 如何製作專研報告？</vt:lpstr>
      <vt:lpstr>搜集什麼資料？從焦點問題開始！</vt:lpstr>
      <vt:lpstr>有哪些焦點問題？</vt:lpstr>
      <vt:lpstr>回答焦點問題</vt:lpstr>
      <vt:lpstr>應採用甚麼研究方法？</vt:lpstr>
      <vt:lpstr>三個重要原則</vt:lpstr>
      <vt:lpstr>判斷哪些焦點問題適用於</vt:lpstr>
      <vt:lpstr>問題設計</vt:lpstr>
      <vt:lpstr>問卷類型</vt:lpstr>
      <vt:lpstr>問卷組成部分</vt:lpstr>
      <vt:lpstr>問卷組成部分</vt:lpstr>
      <vt:lpstr>問卷組成部分</vt:lpstr>
      <vt:lpstr>問題種類</vt:lpstr>
      <vt:lpstr>問題回答方式</vt:lpstr>
      <vt:lpstr>問題排列方式</vt:lpstr>
      <vt:lpstr>問題設計的原則</vt:lpstr>
      <vt:lpstr>問卷組成部分</vt:lpstr>
      <vt:lpstr>整理資料</vt:lpstr>
      <vt:lpstr>分析資料</vt:lpstr>
      <vt:lpstr>突顯項目與整體的百分比</vt:lpstr>
      <vt:lpstr>突顯項目之間的比較</vt:lpstr>
      <vt:lpstr>突顯項目之間的比較</vt:lpstr>
      <vt:lpstr>突顯數據在一段時間內的頻數變化及顯示數據的趨勢</vt:lpstr>
      <vt:lpstr>突顯兩個項目之間的關係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2011-01-19T01:08:04Z</dcterms:created>
  <dcterms:modified xsi:type="dcterms:W3CDTF">2011-05-20T19:32:41Z</dcterms:modified>
</cp:coreProperties>
</file>